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Economica" panose="02000506040000020004" pitchFamily="2" charset="77"/>
      <p:regular r:id="rId50"/>
      <p:bold r:id="rId51"/>
      <p:italic r:id="rId52"/>
      <p:boldItalic r:id="rId53"/>
    </p:embeddedFont>
    <p:embeddedFont>
      <p:font typeface="Garamond" panose="02020404030301010803" pitchFamily="18" charset="0"/>
      <p:regular r:id="rId54"/>
      <p:bold r:id="rId55"/>
      <p:italic r:id="rId56"/>
      <p:boldItalic r:id="rId57"/>
    </p:embeddedFont>
    <p:embeddedFont>
      <p:font typeface="Quicksand" pitchFamily="2" charset="77"/>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hdzpiHIY6LI1do49kRqPoyUIud1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spcBef>
                <a:spcPts val="0"/>
              </a:spcBef>
              <a:spcAft>
                <a:spcPts val="0"/>
              </a:spcAft>
              <a:buNone/>
            </a:pPr>
            <a:endParaRPr/>
          </a:p>
          <a:p>
            <a:pPr marL="0" lvl="0" indent="0" algn="l" rtl="0">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spcBef>
                <a:spcPts val="0"/>
              </a:spcBef>
              <a:spcAft>
                <a:spcPts val="0"/>
              </a:spcAft>
              <a:buNone/>
            </a:pPr>
            <a:endParaRPr/>
          </a:p>
          <a:p>
            <a:pPr marL="0" lvl="0" indent="0" algn="l" rtl="0">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spcBef>
                <a:spcPts val="0"/>
              </a:spcBef>
              <a:spcAft>
                <a:spcPts val="0"/>
              </a:spcAft>
              <a:buNone/>
            </a:pPr>
            <a:endParaRPr/>
          </a:p>
          <a:p>
            <a:pPr marL="0" lvl="0" indent="0" algn="l" rtl="0">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spcBef>
                <a:spcPts val="0"/>
              </a:spcBef>
              <a:spcAft>
                <a:spcPts val="0"/>
              </a:spcAft>
              <a:buNone/>
            </a:pPr>
            <a:endParaRPr/>
          </a:p>
          <a:p>
            <a:pPr marL="0" lvl="0" indent="0" algn="l" rtl="0">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spcBef>
                <a:spcPts val="0"/>
              </a:spcBef>
              <a:spcAft>
                <a:spcPts val="0"/>
              </a:spcAft>
              <a:buNone/>
            </a:pPr>
            <a:endParaRPr/>
          </a:p>
          <a:p>
            <a:pPr marL="0" lvl="0" indent="0" algn="l" rtl="0">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65" name="Google Shape;16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spcBef>
                <a:spcPts val="0"/>
              </a:spcBef>
              <a:spcAft>
                <a:spcPts val="0"/>
              </a:spcAft>
              <a:buNone/>
            </a:pPr>
            <a:endParaRPr/>
          </a:p>
          <a:p>
            <a:pPr marL="0" lvl="0" indent="0" algn="l" rtl="0">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spcBef>
                <a:spcPts val="0"/>
              </a:spcBef>
              <a:spcAft>
                <a:spcPts val="0"/>
              </a:spcAft>
              <a:buNone/>
            </a:pPr>
            <a:endParaRPr/>
          </a:p>
          <a:p>
            <a:pPr marL="0" lvl="0" indent="0" algn="l" rtl="0">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spcBef>
                <a:spcPts val="0"/>
              </a:spcBef>
              <a:spcAft>
                <a:spcPts val="0"/>
              </a:spcAft>
              <a:buNone/>
            </a:pPr>
            <a:endParaRPr/>
          </a:p>
          <a:p>
            <a:pPr marL="0" lvl="0" indent="0" algn="l" rtl="0">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spcBef>
                <a:spcPts val="0"/>
              </a:spcBef>
              <a:spcAft>
                <a:spcPts val="0"/>
              </a:spcAft>
              <a:buNone/>
            </a:pPr>
            <a:endParaRPr/>
          </a:p>
          <a:p>
            <a:pPr marL="0" lvl="0" indent="0" algn="l" rtl="0">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spcBef>
                <a:spcPts val="0"/>
              </a:spcBef>
              <a:spcAft>
                <a:spcPts val="0"/>
              </a:spcAft>
              <a:buNone/>
            </a:pPr>
            <a:endParaRPr/>
          </a:p>
          <a:p>
            <a:pPr marL="0" lvl="0" indent="0" algn="l" rtl="0">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73" name="Google Shape;17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spcBef>
                <a:spcPts val="0"/>
              </a:spcBef>
              <a:spcAft>
                <a:spcPts val="0"/>
              </a:spcAft>
              <a:buNone/>
            </a:pPr>
            <a:endParaRPr/>
          </a:p>
          <a:p>
            <a:pPr marL="0" lvl="0" indent="0" algn="l" rtl="0">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spcBef>
                <a:spcPts val="0"/>
              </a:spcBef>
              <a:spcAft>
                <a:spcPts val="0"/>
              </a:spcAft>
              <a:buNone/>
            </a:pPr>
            <a:endParaRPr/>
          </a:p>
          <a:p>
            <a:pPr marL="0" lvl="0" indent="0" algn="l" rtl="0">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spcBef>
                <a:spcPts val="0"/>
              </a:spcBef>
              <a:spcAft>
                <a:spcPts val="0"/>
              </a:spcAft>
              <a:buNone/>
            </a:pPr>
            <a:endParaRPr/>
          </a:p>
          <a:p>
            <a:pPr marL="0" lvl="0" indent="0" algn="l" rtl="0">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spcBef>
                <a:spcPts val="0"/>
              </a:spcBef>
              <a:spcAft>
                <a:spcPts val="0"/>
              </a:spcAft>
              <a:buNone/>
            </a:pPr>
            <a:endParaRPr/>
          </a:p>
          <a:p>
            <a:pPr marL="0" lvl="0" indent="0" algn="l" rtl="0">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spcBef>
                <a:spcPts val="0"/>
              </a:spcBef>
              <a:spcAft>
                <a:spcPts val="0"/>
              </a:spcAft>
              <a:buNone/>
            </a:pPr>
            <a:endParaRPr/>
          </a:p>
          <a:p>
            <a:pPr marL="0" lvl="0" indent="0" algn="l" rtl="0">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89" name="Google Shape;18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final step in the calculation at each neuron is applying an activation function. These are implemented elementwise to a matrix (representing a layer in the network). A single layer will generally use a common activation function. </a:t>
            </a:r>
            <a:endParaRPr/>
          </a:p>
          <a:p>
            <a:pPr marL="0" lvl="0" indent="0" algn="l" rtl="0">
              <a:spcBef>
                <a:spcPts val="0"/>
              </a:spcBef>
              <a:spcAft>
                <a:spcPts val="0"/>
              </a:spcAft>
              <a:buNone/>
            </a:pPr>
            <a:endParaRPr/>
          </a:p>
          <a:p>
            <a:pPr marL="0" lvl="0" indent="0" algn="l" rtl="0">
              <a:spcBef>
                <a:spcPts val="0"/>
              </a:spcBef>
              <a:spcAft>
                <a:spcPts val="0"/>
              </a:spcAft>
              <a:buNone/>
            </a:pPr>
            <a:r>
              <a:rPr lang="en-US"/>
              <a:t>When people first started out, they used step functions, e.g., pass a 1 if the x*w+b surpasses a threshold, like 0, else return 0. This resulted in a very unstable network. Small changes in the inputs could have massive effects on the output. This makes the ‘learning’ (optimization) very difficult. </a:t>
            </a:r>
            <a:endParaRPr/>
          </a:p>
          <a:p>
            <a:pPr marL="0" lvl="0" indent="0" algn="l" rtl="0">
              <a:spcBef>
                <a:spcPts val="0"/>
              </a:spcBef>
              <a:spcAft>
                <a:spcPts val="0"/>
              </a:spcAft>
              <a:buNone/>
            </a:pPr>
            <a:endParaRPr/>
          </a:p>
          <a:p>
            <a:pPr marL="0" lvl="0" indent="0" algn="l" rtl="0">
              <a:spcBef>
                <a:spcPts val="0"/>
              </a:spcBef>
              <a:spcAft>
                <a:spcPts val="0"/>
              </a:spcAft>
              <a:buNone/>
            </a:pPr>
            <a:r>
              <a:rPr lang="en-US"/>
              <a:t>Accordingly, we saw introduction of the sigmoid function, which still nicely bounds output between 0 and 1, but is smooth in its transition, and where the outputs are loosely interpretable as probabilities for binary outcomes taking on a value of 1. However, sigmoid also has problems; it has trouble ‘learning’ when the affine transformations get too positive or negative, because the gradient goes to 0, resulting in what’s known as the vanishing gradient problem, and its output values are strictly non-negative, which means gradients are always strictly positive or strictly negative with respect to inputs (again, presents challenges for the optimization process. </a:t>
            </a:r>
            <a:endParaRPr/>
          </a:p>
          <a:p>
            <a:pPr marL="0" lvl="0" indent="0" algn="l" rtl="0">
              <a:spcBef>
                <a:spcPts val="0"/>
              </a:spcBef>
              <a:spcAft>
                <a:spcPts val="0"/>
              </a:spcAft>
              <a:buNone/>
            </a:pPr>
            <a:endParaRPr/>
          </a:p>
          <a:p>
            <a:pPr marL="0" lvl="0" indent="0" algn="l" rtl="0">
              <a:spcBef>
                <a:spcPts val="0"/>
              </a:spcBef>
              <a:spcAft>
                <a:spcPts val="0"/>
              </a:spcAft>
              <a:buNone/>
            </a:pPr>
            <a:r>
              <a:rPr lang="en-US"/>
              <a:t>Tanh addresses the issue of gradients being of common sign, by centering the distribution around 0 (outputs range from -1 to 1), but it still has the issue of vanishing gradients for values of large magnitude. </a:t>
            </a:r>
            <a:endParaRPr/>
          </a:p>
          <a:p>
            <a:pPr marL="0" lvl="0" indent="0" algn="l" rtl="0">
              <a:spcBef>
                <a:spcPts val="0"/>
              </a:spcBef>
              <a:spcAft>
                <a:spcPts val="0"/>
              </a:spcAft>
              <a:buNone/>
            </a:pPr>
            <a:endParaRPr/>
          </a:p>
          <a:p>
            <a:pPr marL="0" lvl="0" indent="0" algn="l" rtl="0">
              <a:spcBef>
                <a:spcPts val="0"/>
              </a:spcBef>
              <a:spcAft>
                <a:spcPts val="0"/>
              </a:spcAft>
              <a:buNone/>
            </a:pPr>
            <a:r>
              <a:rPr lang="en-US"/>
              <a:t>ReLU doesn’t suffer from the vanishing gradient problem if values are positive, though it doesn’t enable any sort of learning if outputs are negative. Leaky ReLU addresses this by allowing some gradient for negative values. </a:t>
            </a:r>
            <a:endParaRPr/>
          </a:p>
          <a:p>
            <a:pPr marL="0" lvl="0" indent="0" algn="l" rtl="0">
              <a:spcBef>
                <a:spcPts val="0"/>
              </a:spcBef>
              <a:spcAft>
                <a:spcPts val="0"/>
              </a:spcAft>
              <a:buNone/>
            </a:pPr>
            <a:endParaRPr/>
          </a:p>
          <a:p>
            <a:pPr marL="0" lvl="0" indent="0" algn="l" rtl="0">
              <a:spcBef>
                <a:spcPts val="0"/>
              </a:spcBef>
              <a:spcAft>
                <a:spcPts val="0"/>
              </a:spcAft>
              <a:buNone/>
            </a:pPr>
            <a:r>
              <a:rPr lang="en-US"/>
              <a:t>A final, common activation function not shown here is Softmax, which is a multinomial generalization of sigmoid (think multinomial logistic vs. logistic regression). Softmax activation will output multiple positive values between 0 and 1, loosely interpretable as multi-category probabilities. We can’t draw this one because it’s high-dimensional in the output (not unidimensional). </a:t>
            </a:r>
            <a:endParaRPr/>
          </a:p>
        </p:txBody>
      </p:sp>
      <p:sp>
        <p:nvSpPr>
          <p:cNvPr id="197" name="Google Shape;19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05" name="Google Shape;20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do we implement the learning (optimization)? Gradient descent. We identify where we are on the loss curve, figure out a first derivative along all available dimensions (i.e., along all parameters), and proceed where the gradient is most negative (i.e., where the loss function progresses most rapidly toward zero. For this to work, we need to be able to figure out the gradient along each dimension (for each parameter) in a computationally efficient way (remember, some of the biggest models have thousands or millions of parameters!). </a:t>
            </a:r>
            <a:endParaRPr/>
          </a:p>
        </p:txBody>
      </p:sp>
      <p:sp>
        <p:nvSpPr>
          <p:cNvPr id="222" name="Google Shape;22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for initial forward pass, we initialize w’s and b’s to small random values (not zero – if we set them all to the same value, e.g., zero, the optimization will fail, because small changes to parameters will have the same effect on the loss for every parameter, meaning the optimizer will update all of the parameters identically, and the optimizer will get stuck). </a:t>
            </a:r>
            <a:endParaRPr/>
          </a:p>
        </p:txBody>
      </p:sp>
      <p:sp>
        <p:nvSpPr>
          <p:cNvPr id="231" name="Google Shape;23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for the magic, where we propagate performance backward through the network to update our weight and bias parameters. The goal here is to figure how how we should bump all the parameters (and in what direction), to reduce the error (loss). </a:t>
            </a:r>
            <a:endParaRPr/>
          </a:p>
        </p:txBody>
      </p:sp>
      <p:sp>
        <p:nvSpPr>
          <p:cNvPr id="253" name="Google Shape;25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want to know how our loss function output will change for small increases in every parameter value. This is what a derivative tells us. For a small change in x from its current value (e.g., w_1+0.001), how will the value of y change relative to its current value (e.g., how will the loss value shift)? </a:t>
            </a:r>
            <a:endParaRPr/>
          </a:p>
        </p:txBody>
      </p:sp>
      <p:sp>
        <p:nvSpPr>
          <p:cNvPr id="262" name="Google Shape;26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 gradient is just a higher dimensional derivative (e.g., we figure out derivative of y with respect to its two inputs, the gradient is the derivative in that two-dimensional space. We would want to find the direction in that two-dimensional space where the gradient is steepest (most positive) and then go in the opposite direction. </a:t>
            </a:r>
            <a:endParaRPr/>
          </a:p>
          <a:p>
            <a:pPr marL="0" lvl="0" indent="0" algn="l" rtl="0">
              <a:spcBef>
                <a:spcPts val="0"/>
              </a:spcBef>
              <a:spcAft>
                <a:spcPts val="0"/>
              </a:spcAft>
              <a:buNone/>
            </a:pPr>
            <a:endParaRPr/>
          </a:p>
        </p:txBody>
      </p:sp>
      <p:sp>
        <p:nvSpPr>
          <p:cNvPr id="271" name="Google Shape;27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gradient is just a higher dimensional derivative (e.g., we figure out derivative of y with respect to its two inputs, the gradient is the derivative in that two-dimensional space. We would want to find the direction in that two-dimensional space where the gradient is steepest (most positive) and then go in the opposite direction. </a:t>
            </a:r>
            <a:endParaRPr/>
          </a:p>
        </p:txBody>
      </p:sp>
      <p:sp>
        <p:nvSpPr>
          <p:cNvPr id="279" name="Google Shape;27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00" name="Google Shape;30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19" name="Google Shape;31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40" name="Google Shape;34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62" name="Google Shape;36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385" name="Google Shape;38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Computation graphs are implemented in TensorFlow using ‘Tape’</a:t>
            </a:r>
            <a:endParaRPr/>
          </a:p>
        </p:txBody>
      </p:sp>
      <p:sp>
        <p:nvSpPr>
          <p:cNvPr id="409" name="Google Shape;40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Loss function here is binary cross-entropy loss. Can prove that the derivative of cross entropy loss function with respect to prediction is what I have written here. </a:t>
            </a:r>
            <a:endParaRPr/>
          </a:p>
        </p:txBody>
      </p:sp>
      <p:sp>
        <p:nvSpPr>
          <p:cNvPr id="435" name="Google Shape;43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You can rearrange to show the final step in sigmoid derivative… </a:t>
            </a:r>
            <a:endParaRPr/>
          </a:p>
        </p:txBody>
      </p:sp>
      <p:sp>
        <p:nvSpPr>
          <p:cNvPr id="460" name="Google Shape;46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You can rearrange to show the final step in sigmoid derivative… </a:t>
            </a:r>
            <a:endParaRPr/>
          </a:p>
        </p:txBody>
      </p:sp>
      <p:sp>
        <p:nvSpPr>
          <p:cNvPr id="489" name="Google Shape;48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that I don’t expect you to implement a neural network from scratch. This is just to give you an understanding of how they work. </a:t>
            </a:r>
            <a:endParaRPr/>
          </a:p>
        </p:txBody>
      </p:sp>
      <p:sp>
        <p:nvSpPr>
          <p:cNvPr id="606" name="Google Shape;60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define the network structure (layers / nodes / edges) and the activate functions (within each node). Our data, X and Y (inputs and labels) are given. Our goal is then to “learn” the remaining parameters, i.e., the w’s and b’s.</a:t>
            </a:r>
            <a:endParaRPr/>
          </a:p>
        </p:txBody>
      </p:sp>
      <p:sp>
        <p:nvSpPr>
          <p:cNvPr id="130" name="Google Shape;13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General advice – always check the shape of output when writing things from scratch.</a:t>
            </a:r>
            <a:endParaRPr/>
          </a:p>
        </p:txBody>
      </p:sp>
      <p:sp>
        <p:nvSpPr>
          <p:cNvPr id="156" name="Google Shape;15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5"/>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46"/>
          <p:cNvSpPr txBox="1"/>
          <p:nvPr/>
        </p:nvSpPr>
        <p:spPr>
          <a:xfrm>
            <a:off x="168440" y="6349018"/>
            <a:ext cx="169508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Economica"/>
                <a:ea typeface="Economica"/>
                <a:cs typeface="Economica"/>
                <a:sym typeface="Economica"/>
              </a:rPr>
              <a:t>© Gordon Burtch, 2022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4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53"/>
          <p:cNvSpPr>
            <a:spLocks noGrp="1"/>
          </p:cNvSpPr>
          <p:nvPr>
            <p:ph type="pic" idx="2"/>
          </p:nvPr>
        </p:nvSpPr>
        <p:spPr>
          <a:xfrm>
            <a:off x="5183188" y="987425"/>
            <a:ext cx="6172200" cy="4873625"/>
          </a:xfrm>
          <a:prstGeom prst="rect">
            <a:avLst/>
          </a:prstGeom>
          <a:noFill/>
          <a:ln>
            <a:noFill/>
          </a:ln>
        </p:spPr>
      </p:sp>
      <p:sp>
        <p:nvSpPr>
          <p:cNvPr id="69" name="Google Shape;69;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4.png"/><Relationship Id="rId5" Type="http://schemas.openxmlformats.org/officeDocument/2006/relationships/image" Target="../media/image37.png"/><Relationship Id="rId10" Type="http://schemas.openxmlformats.org/officeDocument/2006/relationships/image" Target="../media/image49.pn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30.xml"/><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4.png"/><Relationship Id="rId5" Type="http://schemas.openxmlformats.org/officeDocument/2006/relationships/image" Target="../media/image53.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3" Type="http://schemas.openxmlformats.org/officeDocument/2006/relationships/image" Target="../media/image51.png"/><Relationship Id="rId7" Type="http://schemas.openxmlformats.org/officeDocument/2006/relationships/image" Target="../media/image73.png"/><Relationship Id="rId12"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52.png"/><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keras.io/api/layer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2865521" y="1385048"/>
            <a:ext cx="6460957" cy="1657524"/>
            <a:chOff x="2971800" y="2588206"/>
            <a:chExt cx="6460957" cy="1657524"/>
          </a:xfrm>
        </p:grpSpPr>
        <p:sp>
          <p:nvSpPr>
            <p:cNvPr id="90" name="Google Shape;90;p1"/>
            <p:cNvSpPr txBox="1"/>
            <p:nvPr/>
          </p:nvSpPr>
          <p:spPr>
            <a:xfrm>
              <a:off x="2971800" y="2828835"/>
              <a:ext cx="646095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0" i="0" u="none" strike="noStrike" cap="none">
                  <a:solidFill>
                    <a:schemeClr val="dk1"/>
                  </a:solidFill>
                  <a:latin typeface="Economica"/>
                  <a:ea typeface="Economica"/>
                  <a:cs typeface="Economica"/>
                  <a:sym typeface="Economica"/>
                </a:rPr>
                <a:t>Intro to Neural Nets</a:t>
              </a:r>
              <a:endParaRPr/>
            </a:p>
          </p:txBody>
        </p:sp>
        <p:grpSp>
          <p:nvGrpSpPr>
            <p:cNvPr id="91" name="Google Shape;91;p1"/>
            <p:cNvGrpSpPr/>
            <p:nvPr/>
          </p:nvGrpSpPr>
          <p:grpSpPr>
            <a:xfrm>
              <a:off x="3164307" y="2588206"/>
              <a:ext cx="1213182" cy="661736"/>
              <a:chOff x="3132555" y="2419542"/>
              <a:chExt cx="1651279" cy="1070810"/>
            </a:xfrm>
          </p:grpSpPr>
          <p:cxnSp>
            <p:nvCxnSpPr>
              <p:cNvPr id="92" name="Google Shape;92;p1"/>
              <p:cNvCxnSpPr/>
              <p:nvPr/>
            </p:nvCxnSpPr>
            <p:spPr>
              <a:xfrm>
                <a:off x="3132555" y="2419542"/>
                <a:ext cx="1651279" cy="0"/>
              </a:xfrm>
              <a:prstGeom prst="straightConnector1">
                <a:avLst/>
              </a:prstGeom>
              <a:noFill/>
              <a:ln w="38100" cap="flat" cmpd="sng">
                <a:solidFill>
                  <a:schemeClr val="accent1"/>
                </a:solidFill>
                <a:prstDash val="solid"/>
                <a:miter lim="800000"/>
                <a:headEnd type="none" w="sm" len="sm"/>
                <a:tailEnd type="none" w="sm" len="sm"/>
              </a:ln>
            </p:spPr>
          </p:cxnSp>
          <p:cxnSp>
            <p:nvCxnSpPr>
              <p:cNvPr id="93" name="Google Shape;93;p1"/>
              <p:cNvCxnSpPr/>
              <p:nvPr/>
            </p:nvCxnSpPr>
            <p:spPr>
              <a:xfrm rot="10800000">
                <a:off x="3132555" y="241954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nvGrpSpPr>
            <p:cNvPr id="94" name="Google Shape;94;p1"/>
            <p:cNvGrpSpPr/>
            <p:nvPr/>
          </p:nvGrpSpPr>
          <p:grpSpPr>
            <a:xfrm rot="10800000">
              <a:off x="8071184" y="3583994"/>
              <a:ext cx="1092868" cy="661736"/>
              <a:chOff x="3269088" y="2458482"/>
              <a:chExt cx="1388919" cy="1070810"/>
            </a:xfrm>
          </p:grpSpPr>
          <p:cxnSp>
            <p:nvCxnSpPr>
              <p:cNvPr id="95" name="Google Shape;95;p1"/>
              <p:cNvCxnSpPr/>
              <p:nvPr/>
            </p:nvCxnSpPr>
            <p:spPr>
              <a:xfrm>
                <a:off x="3269088" y="2458484"/>
                <a:ext cx="1388919" cy="0"/>
              </a:xfrm>
              <a:prstGeom prst="straightConnector1">
                <a:avLst/>
              </a:prstGeom>
              <a:noFill/>
              <a:ln w="38100" cap="flat" cmpd="sng">
                <a:solidFill>
                  <a:schemeClr val="accent1"/>
                </a:solidFill>
                <a:prstDash val="solid"/>
                <a:miter lim="800000"/>
                <a:headEnd type="none" w="sm" len="sm"/>
                <a:tailEnd type="none" w="sm" len="sm"/>
              </a:ln>
            </p:spPr>
          </p:cxnSp>
          <p:cxnSp>
            <p:nvCxnSpPr>
              <p:cNvPr id="96" name="Google Shape;96;p1"/>
              <p:cNvCxnSpPr/>
              <p:nvPr/>
            </p:nvCxnSpPr>
            <p:spPr>
              <a:xfrm rot="10800000">
                <a:off x="3269088" y="2458482"/>
                <a:ext cx="0" cy="1070810"/>
              </a:xfrm>
              <a:prstGeom prst="straightConnector1">
                <a:avLst/>
              </a:prstGeom>
              <a:noFill/>
              <a:ln w="38100" cap="flat" cmpd="sng">
                <a:solidFill>
                  <a:schemeClr val="accent1"/>
                </a:solidFill>
                <a:prstDash val="solid"/>
                <a:miter lim="800000"/>
                <a:headEnd type="none" w="sm" len="sm"/>
                <a:tailEnd type="none" w="sm" len="sm"/>
              </a:ln>
            </p:spPr>
          </p:cxnSp>
        </p:grpSp>
      </p:grpSp>
      <p:sp>
        <p:nvSpPr>
          <p:cNvPr id="97" name="Google Shape;97;p1"/>
          <p:cNvSpPr txBox="1"/>
          <p:nvPr/>
        </p:nvSpPr>
        <p:spPr>
          <a:xfrm>
            <a:off x="3598446" y="3429000"/>
            <a:ext cx="4995106"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dk1"/>
                </a:solidFill>
                <a:latin typeface="Economica"/>
                <a:ea typeface="Economica"/>
                <a:cs typeface="Economica"/>
                <a:sym typeface="Economica"/>
              </a:rPr>
              <a:t>Mathematical Building Blocks </a:t>
            </a:r>
            <a:r>
              <a:rPr lang="en-US" sz="2800" b="0" i="0" u="none" strike="noStrike" cap="none">
                <a:solidFill>
                  <a:schemeClr val="dk1"/>
                </a:solidFill>
                <a:latin typeface="Economica"/>
                <a:ea typeface="Economica"/>
                <a:cs typeface="Economica"/>
                <a:sym typeface="Economica"/>
              </a:rPr>
              <a:t>&amp; </a:t>
            </a:r>
            <a:br>
              <a:rPr lang="en-US" sz="2800" b="0" i="0" u="none" strike="noStrike" cap="none">
                <a:solidFill>
                  <a:schemeClr val="dk1"/>
                </a:solidFill>
                <a:latin typeface="Economica"/>
                <a:ea typeface="Economica"/>
                <a:cs typeface="Economica"/>
                <a:sym typeface="Economica"/>
              </a:rPr>
            </a:br>
            <a:r>
              <a:rPr lang="en-US" sz="2800" b="0" i="0" u="none" strike="noStrike" cap="none">
                <a:solidFill>
                  <a:schemeClr val="dk1"/>
                </a:solidFill>
                <a:latin typeface="Economica"/>
                <a:ea typeface="Economica"/>
                <a:cs typeface="Economica"/>
                <a:sym typeface="Economica"/>
              </a:rPr>
              <a:t>Working </a:t>
            </a:r>
            <a:r>
              <a:rPr lang="en-US" sz="2800" b="0" i="0" u="none" strike="noStrike" cap="none" dirty="0">
                <a:solidFill>
                  <a:schemeClr val="dk1"/>
                </a:solidFill>
                <a:latin typeface="Economica"/>
                <a:ea typeface="Economica"/>
                <a:cs typeface="Economica"/>
                <a:sym typeface="Economica"/>
              </a:rPr>
              <a:t>with </a:t>
            </a:r>
            <a:r>
              <a:rPr lang="en-US" sz="2800" b="0" i="0" u="none" strike="noStrike" cap="none" dirty="0" err="1">
                <a:solidFill>
                  <a:schemeClr val="dk1"/>
                </a:solidFill>
                <a:latin typeface="Economica"/>
                <a:ea typeface="Economica"/>
                <a:cs typeface="Economica"/>
                <a:sym typeface="Economica"/>
              </a:rPr>
              <a:t>Keras</a:t>
            </a:r>
            <a:r>
              <a:rPr lang="en-US" sz="2800" b="0" i="0" u="none" strike="noStrike" cap="none" dirty="0">
                <a:solidFill>
                  <a:schemeClr val="dk1"/>
                </a:solidFill>
                <a:latin typeface="Economica"/>
                <a:ea typeface="Economica"/>
                <a:cs typeface="Economica"/>
                <a:sym typeface="Economica"/>
              </a:rPr>
              <a:t> API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0"/>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Activation Functions</a:t>
            </a:r>
            <a:endParaRPr/>
          </a:p>
        </p:txBody>
      </p:sp>
      <p:sp>
        <p:nvSpPr>
          <p:cNvPr id="168" name="Google Shape;168;p10"/>
          <p:cNvSpPr txBox="1"/>
          <p:nvPr/>
        </p:nvSpPr>
        <p:spPr>
          <a:xfrm>
            <a:off x="129249" y="1204136"/>
            <a:ext cx="3869553" cy="307777"/>
          </a:xfrm>
          <a:prstGeom prst="rect">
            <a:avLst/>
          </a:prstGeom>
          <a:blipFill rotWithShape="1">
            <a:blip r:embed="rId3">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169" name="Google Shape;169;p10" descr="Commonly used activation functions: (a) Sigmoid, (b) Tanh, (c) ReLU,... |  Download Scientific Diagram"/>
          <p:cNvPicPr preferRelativeResize="0"/>
          <p:nvPr/>
        </p:nvPicPr>
        <p:blipFill rotWithShape="1">
          <a:blip r:embed="rId4">
            <a:alphaModFix/>
          </a:blip>
          <a:srcRect/>
          <a:stretch/>
        </p:blipFill>
        <p:spPr>
          <a:xfrm>
            <a:off x="2809459" y="2127466"/>
            <a:ext cx="6378161" cy="39544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p:nvPr/>
        </p:nvSpPr>
        <p:spPr>
          <a:xfrm>
            <a:off x="129249" y="1204136"/>
            <a:ext cx="3869553" cy="307777"/>
          </a:xfrm>
          <a:prstGeom prst="rect">
            <a:avLst/>
          </a:prstGeom>
          <a:blipFill rotWithShape="1">
            <a:blip r:embed="rId3">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176" name="Google Shape;176;p11"/>
          <p:cNvPicPr preferRelativeResize="0"/>
          <p:nvPr/>
        </p:nvPicPr>
        <p:blipFill rotWithShape="1">
          <a:blip r:embed="rId4">
            <a:alphaModFix/>
          </a:blip>
          <a:srcRect/>
          <a:stretch/>
        </p:blipFill>
        <p:spPr>
          <a:xfrm>
            <a:off x="4704281" y="2932686"/>
            <a:ext cx="1270000" cy="431800"/>
          </a:xfrm>
          <a:prstGeom prst="rect">
            <a:avLst/>
          </a:prstGeom>
          <a:noFill/>
          <a:ln>
            <a:noFill/>
          </a:ln>
        </p:spPr>
      </p:pic>
      <p:pic>
        <p:nvPicPr>
          <p:cNvPr id="177" name="Google Shape;177;p11" descr="The structure of a simple Multi-Layer Feedfoward Neural Network | Download  Scientific Diagram"/>
          <p:cNvPicPr preferRelativeResize="0"/>
          <p:nvPr/>
        </p:nvPicPr>
        <p:blipFill rotWithShape="1">
          <a:blip r:embed="rId5">
            <a:alphaModFix/>
          </a:blip>
          <a:srcRect l="47520" t="1950" r="2209" b="1954"/>
          <a:stretch/>
        </p:blipFill>
        <p:spPr>
          <a:xfrm>
            <a:off x="7802088" y="1949112"/>
            <a:ext cx="2619165" cy="3612027"/>
          </a:xfrm>
          <a:prstGeom prst="rect">
            <a:avLst/>
          </a:prstGeom>
          <a:noFill/>
          <a:ln>
            <a:noFill/>
          </a:ln>
        </p:spPr>
      </p:pic>
      <p:sp>
        <p:nvSpPr>
          <p:cNvPr id="178" name="Google Shape;178;p11"/>
          <p:cNvSpPr txBox="1"/>
          <p:nvPr/>
        </p:nvSpPr>
        <p:spPr>
          <a:xfrm>
            <a:off x="6852720" y="3765385"/>
            <a:ext cx="2968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D</a:t>
            </a:r>
            <a:endParaRPr/>
          </a:p>
        </p:txBody>
      </p:sp>
      <p:sp>
        <p:nvSpPr>
          <p:cNvPr id="179" name="Google Shape;179;p11"/>
          <p:cNvSpPr/>
          <p:nvPr/>
        </p:nvSpPr>
        <p:spPr>
          <a:xfrm>
            <a:off x="7192688" y="2338963"/>
            <a:ext cx="475937" cy="3222176"/>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aramond"/>
              <a:ea typeface="Garamond"/>
              <a:cs typeface="Garamond"/>
              <a:sym typeface="Garamond"/>
            </a:endParaRPr>
          </a:p>
        </p:txBody>
      </p:sp>
      <p:sp>
        <p:nvSpPr>
          <p:cNvPr id="180" name="Google Shape;180;p11"/>
          <p:cNvSpPr txBox="1"/>
          <p:nvPr/>
        </p:nvSpPr>
        <p:spPr>
          <a:xfrm>
            <a:off x="1022992" y="2233853"/>
            <a:ext cx="2843485"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Garamond"/>
                <a:ea typeface="Garamond"/>
                <a:cs typeface="Garamond"/>
                <a:sym typeface="Garamond"/>
              </a:rPr>
              <a:t>Softmax (MLOGIT): </a:t>
            </a:r>
            <a:endParaRPr/>
          </a:p>
          <a:p>
            <a:pPr marL="0" marR="0" lvl="0" indent="0" algn="l" rtl="0">
              <a:spcBef>
                <a:spcPts val="0"/>
              </a:spcBef>
              <a:spcAft>
                <a:spcPts val="0"/>
              </a:spcAft>
              <a:buNone/>
            </a:pPr>
            <a:endParaRPr sz="1800" b="1" u="sng">
              <a:solidFill>
                <a:schemeClr val="dk1"/>
              </a:solidFill>
              <a:latin typeface="Garamond"/>
              <a:ea typeface="Garamond"/>
              <a:cs typeface="Garamond"/>
              <a:sym typeface="Garamond"/>
            </a:endParaRPr>
          </a:p>
          <a:p>
            <a:pPr marL="0" marR="0" lvl="0" indent="0" algn="l" rtl="0">
              <a:spcBef>
                <a:spcPts val="0"/>
              </a:spcBef>
              <a:spcAft>
                <a:spcPts val="0"/>
              </a:spcAft>
              <a:buNone/>
            </a:pPr>
            <a:r>
              <a:rPr lang="en-US" sz="1800">
                <a:solidFill>
                  <a:schemeClr val="dk1"/>
                </a:solidFill>
                <a:latin typeface="Garamond"/>
                <a:ea typeface="Garamond"/>
                <a:cs typeface="Garamond"/>
                <a:sym typeface="Garamond"/>
              </a:rPr>
              <a:t>We have D inputs (x’s).</a:t>
            </a:r>
            <a:endParaRPr/>
          </a:p>
          <a:p>
            <a:pPr marL="0" marR="0" lvl="0" indent="0" algn="l" rtl="0">
              <a:spcBef>
                <a:spcPts val="0"/>
              </a:spcBef>
              <a:spcAft>
                <a:spcPts val="0"/>
              </a:spcAft>
              <a:buNone/>
            </a:pPr>
            <a:r>
              <a:rPr lang="en-US" sz="1800">
                <a:solidFill>
                  <a:schemeClr val="dk1"/>
                </a:solidFill>
                <a:latin typeface="Garamond"/>
                <a:ea typeface="Garamond"/>
                <a:cs typeface="Garamond"/>
                <a:sym typeface="Garamond"/>
              </a:rPr>
              <a:t>We have k outputs (classes).</a:t>
            </a:r>
            <a:endParaRPr/>
          </a:p>
          <a:p>
            <a:pPr marL="0" marR="0" lvl="0" indent="0" algn="l" rtl="0">
              <a:spcBef>
                <a:spcPts val="0"/>
              </a:spcBef>
              <a:spcAft>
                <a:spcPts val="0"/>
              </a:spcAft>
              <a:buNone/>
            </a:pP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en-US" sz="1800">
                <a:solidFill>
                  <a:schemeClr val="dk1"/>
                </a:solidFill>
                <a:latin typeface="Garamond"/>
                <a:ea typeface="Garamond"/>
                <a:cs typeface="Garamond"/>
                <a:sym typeface="Garamond"/>
              </a:rPr>
              <a:t>So, W is a (D,k) matrix and X is a (D,1) matrix. </a:t>
            </a:r>
            <a:endParaRPr/>
          </a:p>
          <a:p>
            <a:pPr marL="0" marR="0" lvl="0" indent="0" algn="l" rtl="0">
              <a:spcBef>
                <a:spcPts val="0"/>
              </a:spcBef>
              <a:spcAft>
                <a:spcPts val="0"/>
              </a:spcAft>
              <a:buNone/>
            </a:pP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en-US" sz="1800">
                <a:solidFill>
                  <a:schemeClr val="dk1"/>
                </a:solidFill>
                <a:latin typeface="Garamond"/>
                <a:ea typeface="Garamond"/>
                <a:cs typeface="Garamond"/>
                <a:sym typeface="Garamond"/>
              </a:rPr>
              <a:t>That means, A is a (k,1) matrix.</a:t>
            </a:r>
            <a:endParaRPr/>
          </a:p>
          <a:p>
            <a:pPr marL="0" marR="0" lvl="0" indent="0" algn="l" rtl="0">
              <a:spcBef>
                <a:spcPts val="0"/>
              </a:spcBef>
              <a:spcAft>
                <a:spcPts val="0"/>
              </a:spcAft>
              <a:buNone/>
            </a:pPr>
            <a:endParaRPr sz="1800">
              <a:solidFill>
                <a:schemeClr val="dk1"/>
              </a:solidFill>
              <a:latin typeface="Garamond"/>
              <a:ea typeface="Garamond"/>
              <a:cs typeface="Garamond"/>
              <a:sym typeface="Garamond"/>
            </a:endParaRPr>
          </a:p>
          <a:p>
            <a:pPr marL="0" marR="0" lvl="0" indent="0" algn="l" rtl="0">
              <a:spcBef>
                <a:spcPts val="0"/>
              </a:spcBef>
              <a:spcAft>
                <a:spcPts val="0"/>
              </a:spcAft>
              <a:buNone/>
            </a:pPr>
            <a:r>
              <a:rPr lang="en-US" sz="1800">
                <a:solidFill>
                  <a:schemeClr val="dk1"/>
                </a:solidFill>
                <a:latin typeface="Garamond"/>
                <a:ea typeface="Garamond"/>
                <a:cs typeface="Garamond"/>
                <a:sym typeface="Garamond"/>
              </a:rPr>
              <a:t>That means Y is also a (k,1) matrix.</a:t>
            </a:r>
            <a:endParaRPr/>
          </a:p>
        </p:txBody>
      </p:sp>
      <p:pic>
        <p:nvPicPr>
          <p:cNvPr id="181" name="Google Shape;181;p11"/>
          <p:cNvPicPr preferRelativeResize="0"/>
          <p:nvPr/>
        </p:nvPicPr>
        <p:blipFill rotWithShape="1">
          <a:blip r:embed="rId6">
            <a:alphaModFix/>
          </a:blip>
          <a:srcRect/>
          <a:stretch/>
        </p:blipFill>
        <p:spPr>
          <a:xfrm>
            <a:off x="4475681" y="3587103"/>
            <a:ext cx="1727200" cy="406400"/>
          </a:xfrm>
          <a:prstGeom prst="rect">
            <a:avLst/>
          </a:prstGeom>
          <a:noFill/>
          <a:ln>
            <a:noFill/>
          </a:ln>
        </p:spPr>
      </p:pic>
      <p:pic>
        <p:nvPicPr>
          <p:cNvPr id="182" name="Google Shape;182;p11"/>
          <p:cNvPicPr preferRelativeResize="0"/>
          <p:nvPr/>
        </p:nvPicPr>
        <p:blipFill rotWithShape="1">
          <a:blip r:embed="rId7">
            <a:alphaModFix/>
          </a:blip>
          <a:srcRect/>
          <a:stretch/>
        </p:blipFill>
        <p:spPr>
          <a:xfrm>
            <a:off x="4475681" y="4216120"/>
            <a:ext cx="1727200" cy="1117600"/>
          </a:xfrm>
          <a:prstGeom prst="rect">
            <a:avLst/>
          </a:prstGeom>
          <a:noFill/>
          <a:ln>
            <a:noFill/>
          </a:ln>
        </p:spPr>
      </p:pic>
      <p:sp>
        <p:nvSpPr>
          <p:cNvPr id="183" name="Google Shape;183;p11"/>
          <p:cNvSpPr/>
          <p:nvPr/>
        </p:nvSpPr>
        <p:spPr>
          <a:xfrm flipH="1">
            <a:off x="10235536" y="2932686"/>
            <a:ext cx="371431" cy="1926322"/>
          </a:xfrm>
          <a:prstGeom prst="leftBrace">
            <a:avLst>
              <a:gd name="adj1" fmla="val 8333"/>
              <a:gd name="adj2" fmla="val 50369"/>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aramond"/>
              <a:ea typeface="Garamond"/>
              <a:cs typeface="Garamond"/>
              <a:sym typeface="Garamond"/>
            </a:endParaRPr>
          </a:p>
        </p:txBody>
      </p:sp>
      <p:sp>
        <p:nvSpPr>
          <p:cNvPr id="184" name="Google Shape;184;p11"/>
          <p:cNvSpPr txBox="1"/>
          <p:nvPr/>
        </p:nvSpPr>
        <p:spPr>
          <a:xfrm>
            <a:off x="10641271" y="3711181"/>
            <a:ext cx="2968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k</a:t>
            </a:r>
            <a:endParaRPr/>
          </a:p>
        </p:txBody>
      </p:sp>
      <p:sp>
        <p:nvSpPr>
          <p:cNvPr id="185" name="Google Shape;185;p11"/>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Multi-Class, Single-Label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2"/>
          <p:cNvSpPr txBox="1"/>
          <p:nvPr/>
        </p:nvSpPr>
        <p:spPr>
          <a:xfrm>
            <a:off x="129249" y="1204136"/>
            <a:ext cx="3869553" cy="307777"/>
          </a:xfrm>
          <a:prstGeom prst="rect">
            <a:avLst/>
          </a:prstGeom>
          <a:blipFill rotWithShape="1">
            <a:blip r:embed="rId3">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92" name="Google Shape;192;p12"/>
          <p:cNvSpPr txBox="1"/>
          <p:nvPr/>
        </p:nvSpPr>
        <p:spPr>
          <a:xfrm>
            <a:off x="2193827" y="588583"/>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Multi-Class, Single-Label</a:t>
            </a:r>
            <a:endParaRPr/>
          </a:p>
        </p:txBody>
      </p:sp>
      <p:pic>
        <p:nvPicPr>
          <p:cNvPr id="193" name="Google Shape;193;p12"/>
          <p:cNvPicPr preferRelativeResize="0"/>
          <p:nvPr/>
        </p:nvPicPr>
        <p:blipFill rotWithShape="1">
          <a:blip r:embed="rId4">
            <a:alphaModFix/>
          </a:blip>
          <a:srcRect/>
          <a:stretch/>
        </p:blipFill>
        <p:spPr>
          <a:xfrm>
            <a:off x="3390117" y="1730827"/>
            <a:ext cx="5411766" cy="46386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3"/>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Multi-Class, Multi-Label</a:t>
            </a:r>
            <a:endParaRPr/>
          </a:p>
        </p:txBody>
      </p:sp>
      <p:pic>
        <p:nvPicPr>
          <p:cNvPr id="200" name="Google Shape;200;p13"/>
          <p:cNvPicPr preferRelativeResize="0"/>
          <p:nvPr/>
        </p:nvPicPr>
        <p:blipFill rotWithShape="1">
          <a:blip r:embed="rId3">
            <a:alphaModFix/>
          </a:blip>
          <a:srcRect/>
          <a:stretch/>
        </p:blipFill>
        <p:spPr>
          <a:xfrm>
            <a:off x="5646279" y="2023173"/>
            <a:ext cx="5308600" cy="3771900"/>
          </a:xfrm>
          <a:prstGeom prst="rect">
            <a:avLst/>
          </a:prstGeom>
          <a:noFill/>
          <a:ln>
            <a:noFill/>
          </a:ln>
        </p:spPr>
      </p:pic>
      <p:sp>
        <p:nvSpPr>
          <p:cNvPr id="201" name="Google Shape;201;p13"/>
          <p:cNvSpPr txBox="1"/>
          <p:nvPr/>
        </p:nvSpPr>
        <p:spPr>
          <a:xfrm>
            <a:off x="929424" y="2176865"/>
            <a:ext cx="4519398"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Many Non-Exclusive Labels</a:t>
            </a:r>
            <a:endParaRPr/>
          </a:p>
          <a:p>
            <a:pPr marL="688975" marR="0" lvl="1" indent="-230187"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We would create a sigmoid output layer with one output for each class we are predicting. </a:t>
            </a:r>
            <a:endParaRPr/>
          </a:p>
          <a:p>
            <a:pPr marL="688975" marR="0" lvl="1" indent="-230187"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Train on all labels together. </a:t>
            </a:r>
            <a:endParaRPr sz="1800" b="0" i="0" u="none" strike="noStrike" cap="none">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4"/>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We Know Enough for a Forward Pass</a:t>
            </a:r>
            <a:endParaRPr/>
          </a:p>
        </p:txBody>
      </p:sp>
      <p:pic>
        <p:nvPicPr>
          <p:cNvPr id="208" name="Google Shape;208;p14" descr="The structure of a simple Multi-Layer Feedfoward Neural Network | Download  Scientific Diagram"/>
          <p:cNvPicPr preferRelativeResize="0"/>
          <p:nvPr/>
        </p:nvPicPr>
        <p:blipFill rotWithShape="1">
          <a:blip r:embed="rId3">
            <a:alphaModFix/>
          </a:blip>
          <a:srcRect l="2209" t="1950" r="2208" b="1954"/>
          <a:stretch/>
        </p:blipFill>
        <p:spPr>
          <a:xfrm>
            <a:off x="6094529" y="2255870"/>
            <a:ext cx="4979867" cy="3612027"/>
          </a:xfrm>
          <a:prstGeom prst="rect">
            <a:avLst/>
          </a:prstGeom>
          <a:noFill/>
          <a:ln>
            <a:noFill/>
          </a:ln>
        </p:spPr>
      </p:pic>
      <p:sp>
        <p:nvSpPr>
          <p:cNvPr id="209" name="Google Shape;209;p14"/>
          <p:cNvSpPr txBox="1"/>
          <p:nvPr/>
        </p:nvSpPr>
        <p:spPr>
          <a:xfrm>
            <a:off x="603699" y="3142200"/>
            <a:ext cx="3869553" cy="317203"/>
          </a:xfrm>
          <a:prstGeom prst="rect">
            <a:avLst/>
          </a:prstGeom>
          <a:blipFill rotWithShape="1">
            <a:blip r:embed="rId4">
              <a:alphaModFix/>
            </a:blip>
            <a:stretch>
              <a:fillRect b="-76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0" name="Google Shape;210;p14"/>
          <p:cNvSpPr txBox="1"/>
          <p:nvPr/>
        </p:nvSpPr>
        <p:spPr>
          <a:xfrm>
            <a:off x="10734260" y="3245054"/>
            <a:ext cx="569843" cy="179077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4"/>
          <p:cNvSpPr txBox="1"/>
          <p:nvPr/>
        </p:nvSpPr>
        <p:spPr>
          <a:xfrm>
            <a:off x="6109252" y="3631096"/>
            <a:ext cx="901148" cy="209384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14"/>
          <p:cNvSpPr txBox="1"/>
          <p:nvPr/>
        </p:nvSpPr>
        <p:spPr>
          <a:xfrm>
            <a:off x="6262780" y="2938559"/>
            <a:ext cx="251791" cy="276999"/>
          </a:xfrm>
          <a:prstGeom prst="rect">
            <a:avLst/>
          </a:prstGeom>
          <a:blipFill rotWithShape="1">
            <a:blip r:embed="rId5">
              <a:alphaModFix/>
            </a:blip>
            <a:stretch>
              <a:fillRect r="-454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3" name="Google Shape;213;p14"/>
          <p:cNvSpPr txBox="1"/>
          <p:nvPr/>
        </p:nvSpPr>
        <p:spPr>
          <a:xfrm>
            <a:off x="9213937" y="2738564"/>
            <a:ext cx="410818" cy="276999"/>
          </a:xfrm>
          <a:prstGeom prst="rect">
            <a:avLst/>
          </a:prstGeom>
          <a:blipFill rotWithShape="1">
            <a:blip r:embed="rId6">
              <a:alphaModFix/>
            </a:blip>
            <a:stretch>
              <a:fillRect b="-43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4" name="Google Shape;214;p14"/>
          <p:cNvSpPr txBox="1"/>
          <p:nvPr/>
        </p:nvSpPr>
        <p:spPr>
          <a:xfrm>
            <a:off x="8518561" y="2788068"/>
            <a:ext cx="410818" cy="276999"/>
          </a:xfrm>
          <a:prstGeom prst="rect">
            <a:avLst/>
          </a:prstGeom>
          <a:blipFill rotWithShape="1">
            <a:blip r:embed="rId7">
              <a:alphaModFix/>
            </a:blip>
            <a:stretch>
              <a:fillRect l="-882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5" name="Google Shape;215;p14"/>
          <p:cNvSpPr txBox="1"/>
          <p:nvPr/>
        </p:nvSpPr>
        <p:spPr>
          <a:xfrm>
            <a:off x="603699" y="3543294"/>
            <a:ext cx="3869553" cy="335476"/>
          </a:xfrm>
          <a:prstGeom prst="rect">
            <a:avLst/>
          </a:prstGeom>
          <a:blipFill rotWithShape="1">
            <a:blip r:embed="rId8">
              <a:alphaModFix/>
            </a:blip>
            <a:stretch>
              <a:fillRect b="-1071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6" name="Google Shape;216;p14"/>
          <p:cNvSpPr txBox="1"/>
          <p:nvPr/>
        </p:nvSpPr>
        <p:spPr>
          <a:xfrm>
            <a:off x="974196" y="2410356"/>
            <a:ext cx="386955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Calculate Output of Each Node Sequentially</a:t>
            </a:r>
            <a:endParaRPr/>
          </a:p>
        </p:txBody>
      </p:sp>
      <p:sp>
        <p:nvSpPr>
          <p:cNvPr id="217" name="Google Shape;217;p14"/>
          <p:cNvSpPr txBox="1"/>
          <p:nvPr/>
        </p:nvSpPr>
        <p:spPr>
          <a:xfrm>
            <a:off x="603699" y="3935617"/>
            <a:ext cx="3869553" cy="307777"/>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8" name="Google Shape;218;p14"/>
          <p:cNvSpPr txBox="1"/>
          <p:nvPr/>
        </p:nvSpPr>
        <p:spPr>
          <a:xfrm>
            <a:off x="974195" y="4327940"/>
            <a:ext cx="386955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Eventually We Obtain Model’s Predictions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25" name="Google Shape;225;p1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Calculate Loss</a:t>
            </a:r>
            <a:endParaRPr/>
          </a:p>
        </p:txBody>
      </p:sp>
      <p:pic>
        <p:nvPicPr>
          <p:cNvPr id="226" name="Google Shape;226;p1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27" name="Google Shape;227;p15"/>
          <p:cNvSpPr/>
          <p:nvPr/>
        </p:nvSpPr>
        <p:spPr>
          <a:xfrm>
            <a:off x="5208104" y="392540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6"/>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Loss Functions</a:t>
            </a:r>
            <a:endParaRPr/>
          </a:p>
        </p:txBody>
      </p:sp>
      <p:pic>
        <p:nvPicPr>
          <p:cNvPr id="234" name="Google Shape;234;p16"/>
          <p:cNvPicPr preferRelativeResize="0"/>
          <p:nvPr/>
        </p:nvPicPr>
        <p:blipFill rotWithShape="1">
          <a:blip r:embed="rId3">
            <a:alphaModFix/>
          </a:blip>
          <a:srcRect/>
          <a:stretch/>
        </p:blipFill>
        <p:spPr>
          <a:xfrm>
            <a:off x="1291615" y="2856856"/>
            <a:ext cx="3267133" cy="470992"/>
          </a:xfrm>
          <a:prstGeom prst="rect">
            <a:avLst/>
          </a:prstGeom>
          <a:noFill/>
          <a:ln>
            <a:noFill/>
          </a:ln>
        </p:spPr>
      </p:pic>
      <p:sp>
        <p:nvSpPr>
          <p:cNvPr id="235" name="Google Shape;235;p16"/>
          <p:cNvSpPr txBox="1"/>
          <p:nvPr/>
        </p:nvSpPr>
        <p:spPr>
          <a:xfrm>
            <a:off x="974196" y="2410356"/>
            <a:ext cx="4353178"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Quicksand"/>
                <a:ea typeface="Quicksand"/>
                <a:cs typeface="Quicksand"/>
                <a:sym typeface="Quicksand"/>
              </a:rPr>
              <a:t>Cross-Entropy / Log-Loss</a:t>
            </a:r>
            <a:endParaRPr/>
          </a:p>
          <a:p>
            <a:pPr marL="171450" marR="0" lvl="0" indent="-44450" algn="l" rtl="0">
              <a:spcBef>
                <a:spcPts val="0"/>
              </a:spcBef>
              <a:spcAft>
                <a:spcPts val="0"/>
              </a:spcAft>
              <a:buClr>
                <a:schemeClr val="dk1"/>
              </a:buClr>
              <a:buSzPts val="2000"/>
              <a:buFont typeface="Arial"/>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binary outcomes. Value grows exponentially larger as the predicted probability moves away from the true 0,1 label.</a:t>
            </a:r>
            <a:endParaRPr/>
          </a:p>
          <a:p>
            <a:pPr marL="171450" marR="0" lvl="0" indent="-17145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Multi-category outcomes have an analogous loss function known as categorical cross-entropy.</a:t>
            </a:r>
            <a:endParaRPr sz="1400">
              <a:solidFill>
                <a:schemeClr val="dk1"/>
              </a:solidFill>
              <a:latin typeface="Quicksand"/>
              <a:ea typeface="Quicksand"/>
              <a:cs typeface="Quicksand"/>
              <a:sym typeface="Quicksand"/>
            </a:endParaRPr>
          </a:p>
        </p:txBody>
      </p:sp>
      <p:sp>
        <p:nvSpPr>
          <p:cNvPr id="236" name="Google Shape;236;p16"/>
          <p:cNvSpPr txBox="1"/>
          <p:nvPr/>
        </p:nvSpPr>
        <p:spPr>
          <a:xfrm>
            <a:off x="6626248" y="4566834"/>
            <a:ext cx="435317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Quicksand"/>
                <a:ea typeface="Quicksand"/>
                <a:cs typeface="Quicksand"/>
                <a:sym typeface="Quicksand"/>
              </a:rPr>
              <a:t>MSE / Quadratic / L2 Loss</a:t>
            </a:r>
            <a:endParaRPr/>
          </a:p>
          <a:p>
            <a:pPr marL="171450" marR="0" lvl="0" indent="-44450" algn="l" rtl="0">
              <a:spcBef>
                <a:spcPts val="0"/>
              </a:spcBef>
              <a:spcAft>
                <a:spcPts val="0"/>
              </a:spcAft>
              <a:buClr>
                <a:schemeClr val="dk1"/>
              </a:buClr>
              <a:buSzPts val="2000"/>
              <a:buFont typeface="Arial"/>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continuous outcomes, larger errors penalized exponentially more. This should look familiar!</a:t>
            </a:r>
            <a:endParaRPr sz="1400">
              <a:solidFill>
                <a:schemeClr val="dk1"/>
              </a:solidFill>
              <a:latin typeface="Quicksand"/>
              <a:ea typeface="Quicksand"/>
              <a:cs typeface="Quicksand"/>
              <a:sym typeface="Quicksand"/>
            </a:endParaRPr>
          </a:p>
        </p:txBody>
      </p:sp>
      <p:pic>
        <p:nvPicPr>
          <p:cNvPr id="237" name="Google Shape;237;p16"/>
          <p:cNvPicPr preferRelativeResize="0"/>
          <p:nvPr/>
        </p:nvPicPr>
        <p:blipFill rotWithShape="1">
          <a:blip r:embed="rId4">
            <a:alphaModFix/>
          </a:blip>
          <a:srcRect/>
          <a:stretch/>
        </p:blipFill>
        <p:spPr>
          <a:xfrm>
            <a:off x="7225892" y="5117512"/>
            <a:ext cx="1608338" cy="366814"/>
          </a:xfrm>
          <a:prstGeom prst="rect">
            <a:avLst/>
          </a:prstGeom>
          <a:noFill/>
          <a:ln>
            <a:noFill/>
          </a:ln>
        </p:spPr>
      </p:pic>
      <p:sp>
        <p:nvSpPr>
          <p:cNvPr id="238" name="Google Shape;238;p16"/>
          <p:cNvSpPr txBox="1"/>
          <p:nvPr/>
        </p:nvSpPr>
        <p:spPr>
          <a:xfrm>
            <a:off x="6657641" y="1968967"/>
            <a:ext cx="4353178"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Quicksand"/>
                <a:ea typeface="Quicksand"/>
                <a:cs typeface="Quicksand"/>
                <a:sym typeface="Quicksand"/>
              </a:rPr>
              <a:t>MAE / L1 Loss</a:t>
            </a:r>
            <a:endParaRPr/>
          </a:p>
          <a:p>
            <a:pPr marL="171450" marR="0" lvl="0" indent="-44450" algn="l" rtl="0">
              <a:spcBef>
                <a:spcPts val="0"/>
              </a:spcBef>
              <a:spcAft>
                <a:spcPts val="0"/>
              </a:spcAft>
              <a:buClr>
                <a:schemeClr val="dk1"/>
              </a:buClr>
              <a:buSzPts val="2000"/>
              <a:buFont typeface="Arial"/>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171450" marR="0" lvl="0" indent="-17145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Typical for continuous outcomes. Errors are penalized homogenously, in magnitude and direction. This should look familiar!</a:t>
            </a:r>
            <a:endParaRPr sz="1400">
              <a:solidFill>
                <a:schemeClr val="dk1"/>
              </a:solidFill>
              <a:latin typeface="Quicksand"/>
              <a:ea typeface="Quicksand"/>
              <a:cs typeface="Quicksand"/>
              <a:sym typeface="Quicksand"/>
            </a:endParaRPr>
          </a:p>
        </p:txBody>
      </p:sp>
      <p:pic>
        <p:nvPicPr>
          <p:cNvPr id="239" name="Google Shape;239;p16"/>
          <p:cNvPicPr preferRelativeResize="0"/>
          <p:nvPr/>
        </p:nvPicPr>
        <p:blipFill rotWithShape="1">
          <a:blip r:embed="rId5">
            <a:alphaModFix/>
          </a:blip>
          <a:srcRect/>
          <a:stretch/>
        </p:blipFill>
        <p:spPr>
          <a:xfrm>
            <a:off x="7225892" y="2510440"/>
            <a:ext cx="1767574" cy="374739"/>
          </a:xfrm>
          <a:prstGeom prst="rect">
            <a:avLst/>
          </a:prstGeom>
          <a:noFill/>
          <a:ln>
            <a:noFill/>
          </a:ln>
        </p:spPr>
      </p:pic>
      <p:pic>
        <p:nvPicPr>
          <p:cNvPr id="240" name="Google Shape;240;p16"/>
          <p:cNvPicPr preferRelativeResize="0"/>
          <p:nvPr/>
        </p:nvPicPr>
        <p:blipFill rotWithShape="1">
          <a:blip r:embed="rId6">
            <a:alphaModFix/>
          </a:blip>
          <a:srcRect/>
          <a:stretch/>
        </p:blipFill>
        <p:spPr>
          <a:xfrm>
            <a:off x="1736576" y="5580455"/>
            <a:ext cx="2044700" cy="67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44"/>
        <p:cNvGrpSpPr/>
        <p:nvPr/>
      </p:nvGrpSpPr>
      <p:grpSpPr>
        <a:xfrm>
          <a:off x="0" y="0"/>
          <a:ext cx="0" cy="0"/>
          <a:chOff x="0" y="0"/>
          <a:chExt cx="0" cy="0"/>
        </a:xfrm>
      </p:grpSpPr>
      <p:sp>
        <p:nvSpPr>
          <p:cNvPr id="245" name="Google Shape;24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46" name="Google Shape;246;p17"/>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Binary Cross-Entropy Loss</a:t>
            </a:r>
            <a:endParaRPr/>
          </a:p>
        </p:txBody>
      </p:sp>
      <p:pic>
        <p:nvPicPr>
          <p:cNvPr id="247" name="Google Shape;247;p17"/>
          <p:cNvPicPr preferRelativeResize="0"/>
          <p:nvPr/>
        </p:nvPicPr>
        <p:blipFill rotWithShape="1">
          <a:blip r:embed="rId3">
            <a:alphaModFix/>
          </a:blip>
          <a:srcRect t="2921" b="3663"/>
          <a:stretch/>
        </p:blipFill>
        <p:spPr>
          <a:xfrm>
            <a:off x="1758950" y="4004937"/>
            <a:ext cx="8674100" cy="2491409"/>
          </a:xfrm>
          <a:prstGeom prst="rect">
            <a:avLst/>
          </a:prstGeom>
          <a:noFill/>
          <a:ln>
            <a:noFill/>
          </a:ln>
        </p:spPr>
      </p:pic>
      <p:sp>
        <p:nvSpPr>
          <p:cNvPr id="248" name="Google Shape;248;p17"/>
          <p:cNvSpPr txBox="1"/>
          <p:nvPr/>
        </p:nvSpPr>
        <p:spPr>
          <a:xfrm>
            <a:off x="929424" y="1976448"/>
            <a:ext cx="10136141"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Piecemeal Function:</a:t>
            </a:r>
            <a:endParaRPr/>
          </a:p>
          <a:p>
            <a:pPr marL="688975" marR="0" lvl="1" indent="-230187"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If ground truth is 1, then loss is -1*log(</a:t>
            </a:r>
            <a:r>
              <a:rPr lang="en-US" sz="2000" b="0" i="1" u="none" strike="noStrike" cap="none">
                <a:solidFill>
                  <a:schemeClr val="dk1"/>
                </a:solidFill>
                <a:latin typeface="Quicksand"/>
                <a:ea typeface="Quicksand"/>
                <a:cs typeface="Quicksand"/>
                <a:sym typeface="Quicksand"/>
              </a:rPr>
              <a:t>p</a:t>
            </a:r>
            <a:r>
              <a:rPr lang="en-US" sz="2000" b="0" i="0" u="none" strike="noStrike" cap="none">
                <a:solidFill>
                  <a:schemeClr val="dk1"/>
                </a:solidFill>
                <a:latin typeface="Quicksand"/>
                <a:ea typeface="Quicksand"/>
                <a:cs typeface="Quicksand"/>
                <a:sym typeface="Quicksand"/>
              </a:rPr>
              <a:t>). As prediction approaches 1, loss approaches 0. As prediction approaches 0, loss grows exponentially.</a:t>
            </a:r>
            <a:endParaRPr/>
          </a:p>
          <a:p>
            <a:pPr marL="688975" marR="0" lvl="1" indent="-230187"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If ground truth is 0, then loss is -1*log(1-</a:t>
            </a:r>
            <a:r>
              <a:rPr lang="en-US" sz="2000" b="0" i="1" u="none" strike="noStrike" cap="none">
                <a:solidFill>
                  <a:schemeClr val="dk1"/>
                </a:solidFill>
                <a:latin typeface="Quicksand"/>
                <a:ea typeface="Quicksand"/>
                <a:cs typeface="Quicksand"/>
                <a:sym typeface="Quicksand"/>
              </a:rPr>
              <a:t>p</a:t>
            </a:r>
            <a:r>
              <a:rPr lang="en-US" sz="2000" b="0" i="0" u="none" strike="noStrike" cap="none">
                <a:solidFill>
                  <a:schemeClr val="dk1"/>
                </a:solidFill>
                <a:latin typeface="Quicksand"/>
                <a:ea typeface="Quicksand"/>
                <a:cs typeface="Quicksand"/>
                <a:sym typeface="Quicksand"/>
              </a:rPr>
              <a:t>). As prediction approaches 1, loss rises exponentially. As prediction approaches 0, loss approaches 0.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pic>
        <p:nvPicPr>
          <p:cNvPr id="249" name="Google Shape;249;p17"/>
          <p:cNvPicPr preferRelativeResize="0"/>
          <p:nvPr/>
        </p:nvPicPr>
        <p:blipFill rotWithShape="1">
          <a:blip r:embed="rId4">
            <a:alphaModFix/>
          </a:blip>
          <a:srcRect/>
          <a:stretch/>
        </p:blipFill>
        <p:spPr>
          <a:xfrm>
            <a:off x="8348633" y="1727961"/>
            <a:ext cx="3267133" cy="4709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56" name="Google Shape;256;p18"/>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a:t>
            </a:r>
            <a:endParaRPr/>
          </a:p>
        </p:txBody>
      </p:sp>
      <p:pic>
        <p:nvPicPr>
          <p:cNvPr id="257" name="Google Shape;257;p18"/>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258" name="Google Shape;258;p18"/>
          <p:cNvSpPr/>
          <p:nvPr/>
        </p:nvSpPr>
        <p:spPr>
          <a:xfrm>
            <a:off x="2862470" y="3975652"/>
            <a:ext cx="2464904" cy="199058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63"/>
        <p:cNvGrpSpPr/>
        <p:nvPr/>
      </p:nvGrpSpPr>
      <p:grpSpPr>
        <a:xfrm>
          <a:off x="0" y="0"/>
          <a:ext cx="0" cy="0"/>
          <a:chOff x="0" y="0"/>
          <a:chExt cx="0" cy="0"/>
        </a:xfrm>
      </p:grpSpPr>
      <p:sp>
        <p:nvSpPr>
          <p:cNvPr id="264" name="Google Shape;2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65" name="Google Shape;265;p19"/>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Derivative = “Rate” of Change</a:t>
            </a:r>
            <a:endParaRPr/>
          </a:p>
        </p:txBody>
      </p:sp>
      <p:pic>
        <p:nvPicPr>
          <p:cNvPr id="266" name="Google Shape;266;p19"/>
          <p:cNvPicPr preferRelativeResize="0"/>
          <p:nvPr/>
        </p:nvPicPr>
        <p:blipFill rotWithShape="1">
          <a:blip r:embed="rId3">
            <a:alphaModFix/>
          </a:blip>
          <a:srcRect/>
          <a:stretch/>
        </p:blipFill>
        <p:spPr>
          <a:xfrm>
            <a:off x="1573563" y="2883195"/>
            <a:ext cx="3733800" cy="2171700"/>
          </a:xfrm>
          <a:prstGeom prst="rect">
            <a:avLst/>
          </a:prstGeom>
          <a:noFill/>
          <a:ln>
            <a:noFill/>
          </a:ln>
        </p:spPr>
      </p:pic>
      <p:pic>
        <p:nvPicPr>
          <p:cNvPr id="267" name="Google Shape;267;p19"/>
          <p:cNvPicPr preferRelativeResize="0"/>
          <p:nvPr/>
        </p:nvPicPr>
        <p:blipFill rotWithShape="1">
          <a:blip r:embed="rId4">
            <a:alphaModFix/>
          </a:blip>
          <a:srcRect/>
          <a:stretch/>
        </p:blipFill>
        <p:spPr>
          <a:xfrm>
            <a:off x="7035248" y="2438695"/>
            <a:ext cx="3733800" cy="261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a:solidFill>
                  <a:schemeClr val="dk1"/>
                </a:solidFill>
                <a:latin typeface="Economica"/>
                <a:ea typeface="Economica"/>
                <a:cs typeface="Economica"/>
                <a:sym typeface="Economica"/>
              </a:rPr>
              <a:t>Today’s Agenda</a:t>
            </a:r>
            <a:endParaRPr/>
          </a:p>
        </p:txBody>
      </p:sp>
      <p:sp>
        <p:nvSpPr>
          <p:cNvPr id="103" name="Google Shape;103;p2"/>
          <p:cNvSpPr txBox="1"/>
          <p:nvPr/>
        </p:nvSpPr>
        <p:spPr>
          <a:xfrm>
            <a:off x="890337" y="1940249"/>
            <a:ext cx="10016362" cy="36009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Quicksand"/>
                <a:ea typeface="Quicksand"/>
                <a:cs typeface="Quicksand"/>
                <a:sym typeface="Quicksand"/>
              </a:rPr>
              <a:t>1. Building Blocks of NNs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Tensors (and relevant mathematical operations)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Activation Functions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Loss Functions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Backpropagation: Derivatives, Gradients &amp; the Chain Rule (with examples)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Optimizers</a:t>
            </a:r>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Building a Linear Classifier</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Overview of Keras and Tensorflow.</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Implementing a linear classifier in Keras (now that we know the components).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74" name="Google Shape;274;p20" descr="15: Stochastic gradient descent with a two-dimensional error function... |  Download Scientific Diagram"/>
          <p:cNvPicPr preferRelativeResize="0"/>
          <p:nvPr/>
        </p:nvPicPr>
        <p:blipFill rotWithShape="1">
          <a:blip r:embed="rId3">
            <a:alphaModFix/>
          </a:blip>
          <a:srcRect/>
          <a:stretch/>
        </p:blipFill>
        <p:spPr>
          <a:xfrm>
            <a:off x="698496" y="1627551"/>
            <a:ext cx="10795000" cy="4305300"/>
          </a:xfrm>
          <a:prstGeom prst="rect">
            <a:avLst/>
          </a:prstGeom>
          <a:noFill/>
          <a:ln>
            <a:noFill/>
          </a:ln>
        </p:spPr>
      </p:pic>
      <p:sp>
        <p:nvSpPr>
          <p:cNvPr id="275" name="Google Shape;275;p20"/>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Gradient = Derivative in Multiple Dimensions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82" name="Google Shape;282;p21"/>
          <p:cNvSpPr txBox="1"/>
          <p:nvPr/>
        </p:nvSpPr>
        <p:spPr>
          <a:xfrm>
            <a:off x="2539315" y="419870"/>
            <a:ext cx="711336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Gradient Descent</a:t>
            </a:r>
            <a:endParaRPr/>
          </a:p>
        </p:txBody>
      </p:sp>
      <p:pic>
        <p:nvPicPr>
          <p:cNvPr id="283" name="Google Shape;283;p21"/>
          <p:cNvPicPr preferRelativeResize="0"/>
          <p:nvPr/>
        </p:nvPicPr>
        <p:blipFill rotWithShape="1">
          <a:blip r:embed="rId3">
            <a:alphaModFix/>
          </a:blip>
          <a:srcRect/>
          <a:stretch/>
        </p:blipFill>
        <p:spPr>
          <a:xfrm>
            <a:off x="4076766" y="1894922"/>
            <a:ext cx="4038468" cy="39234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89" name="Google Shape;289;p22"/>
          <p:cNvSpPr txBox="1"/>
          <p:nvPr/>
        </p:nvSpPr>
        <p:spPr>
          <a:xfrm>
            <a:off x="1565285" y="1388256"/>
            <a:ext cx="3869700" cy="153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Recall that Each Node’s Output Can be Expressed as a Function of the Prior Nodes’ Outputs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
        <p:nvSpPr>
          <p:cNvPr id="290" name="Google Shape;290;p22"/>
          <p:cNvSpPr txBox="1"/>
          <p:nvPr/>
        </p:nvSpPr>
        <p:spPr>
          <a:xfrm>
            <a:off x="6311510" y="1713517"/>
            <a:ext cx="4613246"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Start at the final nodes in the network and work backwards </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We calculate partial derivatives w.r.t. their inputs / weights. </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Quicksand"/>
                <a:ea typeface="Quicksand"/>
                <a:cs typeface="Quicksand"/>
                <a:sym typeface="Quicksand"/>
              </a:rPr>
              <a:t>Then, use those partial derivatives and work backward into earlier layers to get partial derivatives w.r.t. </a:t>
            </a:r>
            <a:r>
              <a:rPr lang="en-US" sz="2000" i="1">
                <a:solidFill>
                  <a:schemeClr val="dk1"/>
                </a:solidFill>
                <a:latin typeface="Quicksand"/>
                <a:ea typeface="Quicksand"/>
                <a:cs typeface="Quicksand"/>
                <a:sym typeface="Quicksand"/>
              </a:rPr>
              <a:t>their </a:t>
            </a:r>
            <a:r>
              <a:rPr lang="en-US" sz="2000">
                <a:solidFill>
                  <a:schemeClr val="dk1"/>
                </a:solidFill>
                <a:latin typeface="Quicksand"/>
                <a:ea typeface="Quicksand"/>
                <a:cs typeface="Quicksand"/>
                <a:sym typeface="Quicksand"/>
              </a:rPr>
              <a:t>inputs / weights, and so on. </a:t>
            </a:r>
            <a:endParaRPr sz="1400">
              <a:solidFill>
                <a:schemeClr val="dk1"/>
              </a:solidFill>
              <a:latin typeface="Quicksand"/>
              <a:ea typeface="Quicksand"/>
              <a:cs typeface="Quicksand"/>
              <a:sym typeface="Quicksand"/>
            </a:endParaRPr>
          </a:p>
        </p:txBody>
      </p:sp>
      <p:sp>
        <p:nvSpPr>
          <p:cNvPr id="291" name="Google Shape;291;p22"/>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Derivatives of Loss w.r.t All Parameters</a:t>
            </a:r>
            <a:endParaRPr/>
          </a:p>
        </p:txBody>
      </p:sp>
      <p:pic>
        <p:nvPicPr>
          <p:cNvPr id="292" name="Google Shape;292;p22" descr="The structure of a simple Multi-Layer Feedfoward Neural Network | Download  Scientific Diagram"/>
          <p:cNvPicPr preferRelativeResize="0"/>
          <p:nvPr/>
        </p:nvPicPr>
        <p:blipFill rotWithShape="1">
          <a:blip r:embed="rId3">
            <a:alphaModFix/>
          </a:blip>
          <a:srcRect l="2209" t="1950" r="2208" b="1954"/>
          <a:stretch/>
        </p:blipFill>
        <p:spPr>
          <a:xfrm>
            <a:off x="2477300" y="4260581"/>
            <a:ext cx="3141113" cy="2278331"/>
          </a:xfrm>
          <a:prstGeom prst="rect">
            <a:avLst/>
          </a:prstGeom>
          <a:noFill/>
          <a:ln>
            <a:noFill/>
          </a:ln>
        </p:spPr>
      </p:pic>
      <p:cxnSp>
        <p:nvCxnSpPr>
          <p:cNvPr id="293" name="Google Shape;293;p22"/>
          <p:cNvCxnSpPr/>
          <p:nvPr/>
        </p:nvCxnSpPr>
        <p:spPr>
          <a:xfrm rot="10800000">
            <a:off x="2751670" y="4068417"/>
            <a:ext cx="2592371" cy="0"/>
          </a:xfrm>
          <a:prstGeom prst="straightConnector1">
            <a:avLst/>
          </a:prstGeom>
          <a:noFill/>
          <a:ln w="38100" cap="flat" cmpd="sng">
            <a:solidFill>
              <a:srgbClr val="FF0000"/>
            </a:solidFill>
            <a:prstDash val="solid"/>
            <a:miter lim="800000"/>
            <a:headEnd type="none" w="sm" len="sm"/>
            <a:tailEnd type="triangle" w="med" len="med"/>
          </a:ln>
        </p:spPr>
      </p:cxnSp>
      <p:sp>
        <p:nvSpPr>
          <p:cNvPr id="294" name="Google Shape;294;p22"/>
          <p:cNvSpPr txBox="1"/>
          <p:nvPr/>
        </p:nvSpPr>
        <p:spPr>
          <a:xfrm>
            <a:off x="1267235" y="2775060"/>
            <a:ext cx="3869553" cy="317203"/>
          </a:xfrm>
          <a:prstGeom prst="rect">
            <a:avLst/>
          </a:prstGeom>
          <a:blipFill rotWithShape="1">
            <a:blip r:embed="rId4">
              <a:alphaModFix/>
            </a:blip>
            <a:stretch>
              <a:fillRect b="-769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5" name="Google Shape;295;p22"/>
          <p:cNvSpPr txBox="1"/>
          <p:nvPr/>
        </p:nvSpPr>
        <p:spPr>
          <a:xfrm>
            <a:off x="1267235" y="3176154"/>
            <a:ext cx="3869553" cy="335476"/>
          </a:xfrm>
          <a:prstGeom prst="rect">
            <a:avLst/>
          </a:prstGeom>
          <a:blipFill rotWithShape="1">
            <a:blip r:embed="rId5">
              <a:alphaModFix/>
            </a:blip>
            <a:stretch>
              <a:fillRect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6" name="Google Shape;296;p22"/>
          <p:cNvSpPr txBox="1"/>
          <p:nvPr/>
        </p:nvSpPr>
        <p:spPr>
          <a:xfrm>
            <a:off x="1267235" y="3568477"/>
            <a:ext cx="3869553" cy="307777"/>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01"/>
        <p:cNvGrpSpPr/>
        <p:nvPr/>
      </p:nvGrpSpPr>
      <p:grpSpPr>
        <a:xfrm>
          <a:off x="0" y="0"/>
          <a:ext cx="0" cy="0"/>
          <a:chOff x="0" y="0"/>
          <a:chExt cx="0" cy="0"/>
        </a:xfrm>
      </p:grpSpPr>
      <p:sp>
        <p:nvSpPr>
          <p:cNvPr id="302" name="Google Shape;30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303" name="Google Shape;303;p23"/>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Simplifying Gradients: Computation Graph</a:t>
            </a:r>
            <a:endParaRPr/>
          </a:p>
        </p:txBody>
      </p:sp>
      <p:sp>
        <p:nvSpPr>
          <p:cNvPr id="304" name="Google Shape;304;p23"/>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5" name="Google Shape;305;p23"/>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6" name="Google Shape;306;p23"/>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07" name="Google Shape;307;p23"/>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08" name="Google Shape;308;p23"/>
          <p:cNvCxnSpPr>
            <a:stCxn id="306" idx="3"/>
            <a:endCxn id="30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3"/>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10" name="Google Shape;310;p23"/>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11" name="Google Shape;311;p23"/>
          <p:cNvSpPr txBox="1"/>
          <p:nvPr/>
        </p:nvSpPr>
        <p:spPr>
          <a:xfrm>
            <a:off x="795131" y="2939125"/>
            <a:ext cx="837349"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12" name="Google Shape;312;p23"/>
          <p:cNvSpPr txBox="1"/>
          <p:nvPr/>
        </p:nvSpPr>
        <p:spPr>
          <a:xfrm>
            <a:off x="5232934" y="5136130"/>
            <a:ext cx="863066"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13" name="Google Shape;313;p23"/>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3"/>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3"/>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20"/>
        <p:cNvGrpSpPr/>
        <p:nvPr/>
      </p:nvGrpSpPr>
      <p:grpSpPr>
        <a:xfrm>
          <a:off x="0" y="0"/>
          <a:ext cx="0" cy="0"/>
          <a:chOff x="0" y="0"/>
          <a:chExt cx="0" cy="0"/>
        </a:xfrm>
      </p:grpSpPr>
      <p:sp>
        <p:nvSpPr>
          <p:cNvPr id="321" name="Google Shape;3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322" name="Google Shape;322;p24"/>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Working Backwards</a:t>
            </a:r>
            <a:endParaRPr/>
          </a:p>
        </p:txBody>
      </p:sp>
      <p:sp>
        <p:nvSpPr>
          <p:cNvPr id="323" name="Google Shape;323;p24"/>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4" name="Google Shape;324;p24"/>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5" name="Google Shape;325;p24"/>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26" name="Google Shape;326;p24"/>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27" name="Google Shape;327;p24"/>
          <p:cNvCxnSpPr>
            <a:stCxn id="325" idx="3"/>
            <a:endCxn id="324"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28" name="Google Shape;328;p24"/>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29" name="Google Shape;329;p24"/>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0" name="Google Shape;330;p24"/>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31" name="Google Shape;331;p24"/>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32" name="Google Shape;332;p24"/>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33" name="Google Shape;333;p24"/>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34" name="Google Shape;334;p24"/>
          <p:cNvSpPr/>
          <p:nvPr/>
        </p:nvSpPr>
        <p:spPr>
          <a:xfrm>
            <a:off x="8610600" y="299499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24"/>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36" name="Google Shape;336;p24"/>
          <p:cNvSpPr txBox="1"/>
          <p:nvPr/>
        </p:nvSpPr>
        <p:spPr>
          <a:xfrm>
            <a:off x="9003190" y="4441006"/>
            <a:ext cx="1921566" cy="618246"/>
          </a:xfrm>
          <a:prstGeom prst="rect">
            <a:avLst/>
          </a:prstGeom>
          <a:blipFill rotWithShape="1">
            <a:blip r:embed="rId10">
              <a:alphaModFix/>
            </a:blip>
            <a:stretch>
              <a:fillRect b="-5999"/>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41"/>
        <p:cNvGrpSpPr/>
        <p:nvPr/>
      </p:nvGrpSpPr>
      <p:grpSpPr>
        <a:xfrm>
          <a:off x="0" y="0"/>
          <a:ext cx="0" cy="0"/>
          <a:chOff x="0" y="0"/>
          <a:chExt cx="0" cy="0"/>
        </a:xfrm>
      </p:grpSpPr>
      <p:sp>
        <p:nvSpPr>
          <p:cNvPr id="342" name="Google Shape;34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43" name="Google Shape;343;p25"/>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44" name="Google Shape;344;p25"/>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5" name="Google Shape;345;p25"/>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6" name="Google Shape;346;p25"/>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47" name="Google Shape;347;p25"/>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48" name="Google Shape;348;p25"/>
          <p:cNvCxnSpPr>
            <a:stCxn id="346" idx="3"/>
            <a:endCxn id="345"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49" name="Google Shape;349;p25"/>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50" name="Google Shape;350;p25"/>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1" name="Google Shape;351;p25"/>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52" name="Google Shape;352;p25"/>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53" name="Google Shape;353;p25"/>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54" name="Google Shape;354;p25"/>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55" name="Google Shape;355;p25"/>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25"/>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7" name="Google Shape;357;p25"/>
          <p:cNvSpPr txBox="1"/>
          <p:nvPr/>
        </p:nvSpPr>
        <p:spPr>
          <a:xfrm>
            <a:off x="6499775" y="4288717"/>
            <a:ext cx="2661610" cy="2224070"/>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58" name="Google Shape;358;p25"/>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63"/>
        <p:cNvGrpSpPr/>
        <p:nvPr/>
      </p:nvGrpSpPr>
      <p:grpSpPr>
        <a:xfrm>
          <a:off x="0" y="0"/>
          <a:ext cx="0" cy="0"/>
          <a:chOff x="0" y="0"/>
          <a:chExt cx="0" cy="0"/>
        </a:xfrm>
      </p:grpSpPr>
      <p:sp>
        <p:nvSpPr>
          <p:cNvPr id="364" name="Google Shape;3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65" name="Google Shape;365;p26"/>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66" name="Google Shape;366;p26"/>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7" name="Google Shape;367;p26"/>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8" name="Google Shape;368;p26"/>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69" name="Google Shape;369;p26"/>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70" name="Google Shape;370;p26"/>
          <p:cNvCxnSpPr>
            <a:stCxn id="368" idx="3"/>
            <a:endCxn id="367"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71" name="Google Shape;371;p26"/>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72" name="Google Shape;372;p26"/>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73" name="Google Shape;373;p26"/>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74" name="Google Shape;374;p26"/>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75" name="Google Shape;375;p26"/>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76" name="Google Shape;376;p26"/>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377" name="Google Shape;377;p26"/>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26"/>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79" name="Google Shape;379;p26"/>
          <p:cNvSpPr txBox="1"/>
          <p:nvPr/>
        </p:nvSpPr>
        <p:spPr>
          <a:xfrm>
            <a:off x="6499775" y="4289515"/>
            <a:ext cx="2661610" cy="2224263"/>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80" name="Google Shape;380;p26"/>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81" name="Google Shape;381;p26"/>
          <p:cNvSpPr txBox="1"/>
          <p:nvPr/>
        </p:nvSpPr>
        <p:spPr>
          <a:xfrm>
            <a:off x="10063162" y="1290660"/>
            <a:ext cx="1603508" cy="618246"/>
          </a:xfrm>
          <a:prstGeom prst="rect">
            <a:avLst/>
          </a:prstGeom>
          <a:blipFill rotWithShape="1">
            <a:blip r:embed="rId12">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386"/>
        <p:cNvGrpSpPr/>
        <p:nvPr/>
      </p:nvGrpSpPr>
      <p:grpSpPr>
        <a:xfrm>
          <a:off x="0" y="0"/>
          <a:ext cx="0" cy="0"/>
          <a:chOff x="0" y="0"/>
          <a:chExt cx="0" cy="0"/>
        </a:xfrm>
      </p:grpSpPr>
      <p:sp>
        <p:nvSpPr>
          <p:cNvPr id="387" name="Google Shape;38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88" name="Google Shape;388;p27"/>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
        <p:nvSpPr>
          <p:cNvPr id="389" name="Google Shape;389;p27"/>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0" name="Google Shape;390;p27"/>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1" name="Google Shape;391;p27"/>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2" name="Google Shape;392;p27"/>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93" name="Google Shape;393;p27"/>
          <p:cNvCxnSpPr>
            <a:stCxn id="391" idx="3"/>
            <a:endCxn id="390"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394" name="Google Shape;394;p27"/>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395" name="Google Shape;395;p27"/>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396" name="Google Shape;396;p27"/>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397" name="Google Shape;397;p27"/>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398" name="Google Shape;398;p27"/>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399" name="Google Shape;399;p27"/>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00" name="Google Shape;400;p27"/>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27"/>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2" name="Google Shape;402;p27"/>
          <p:cNvSpPr txBox="1"/>
          <p:nvPr/>
        </p:nvSpPr>
        <p:spPr>
          <a:xfrm>
            <a:off x="2330501" y="4123061"/>
            <a:ext cx="2661610" cy="2224070"/>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3" name="Google Shape;403;p27"/>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4" name="Google Shape;404;p27"/>
          <p:cNvSpPr txBox="1"/>
          <p:nvPr/>
        </p:nvSpPr>
        <p:spPr>
          <a:xfrm>
            <a:off x="10063162" y="1290660"/>
            <a:ext cx="1603508" cy="618246"/>
          </a:xfrm>
          <a:prstGeom prst="rect">
            <a:avLst/>
          </a:prstGeom>
          <a:blipFill rotWithShape="1">
            <a:blip r:embed="rId12">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05" name="Google Shape;405;p27"/>
          <p:cNvSpPr txBox="1"/>
          <p:nvPr/>
        </p:nvSpPr>
        <p:spPr>
          <a:xfrm>
            <a:off x="10063162" y="2090384"/>
            <a:ext cx="1603508" cy="618246"/>
          </a:xfrm>
          <a:prstGeom prst="rect">
            <a:avLst/>
          </a:prstGeom>
          <a:blipFill rotWithShape="1">
            <a:blip r:embed="rId13">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10"/>
        <p:cNvGrpSpPr/>
        <p:nvPr/>
      </p:nvGrpSpPr>
      <p:grpSpPr>
        <a:xfrm>
          <a:off x="0" y="0"/>
          <a:ext cx="0" cy="0"/>
          <a:chOff x="0" y="0"/>
          <a:chExt cx="0" cy="0"/>
        </a:xfrm>
      </p:grpSpPr>
      <p:sp>
        <p:nvSpPr>
          <p:cNvPr id="411" name="Google Shape;41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412" name="Google Shape;412;p28"/>
          <p:cNvSpPr txBox="1"/>
          <p:nvPr/>
        </p:nvSpPr>
        <p:spPr>
          <a:xfrm>
            <a:off x="1987778" y="1712027"/>
            <a:ext cx="2098817" cy="400110"/>
          </a:xfrm>
          <a:prstGeom prst="rect">
            <a:avLst/>
          </a:prstGeom>
          <a:blipFill rotWithShape="1">
            <a:blip r:embed="rId3">
              <a:alphaModFix/>
            </a:blip>
            <a:stretch>
              <a:fillRect b="-1211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3" name="Google Shape;413;p28"/>
          <p:cNvSpPr txBox="1"/>
          <p:nvPr/>
        </p:nvSpPr>
        <p:spPr>
          <a:xfrm>
            <a:off x="8932791" y="3228945"/>
            <a:ext cx="2098817" cy="400110"/>
          </a:xfrm>
          <a:prstGeom prst="rect">
            <a:avLst/>
          </a:prstGeom>
          <a:blipFill rotWithShape="1">
            <a:blip r:embed="rId4">
              <a:alphaModFix/>
            </a:blip>
            <a:stretch>
              <a:fillRect b="-882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4" name="Google Shape;414;p28"/>
          <p:cNvSpPr txBox="1"/>
          <p:nvPr/>
        </p:nvSpPr>
        <p:spPr>
          <a:xfrm>
            <a:off x="5811900" y="3237612"/>
            <a:ext cx="2098817" cy="40011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5" name="Google Shape;415;p28"/>
          <p:cNvSpPr txBox="1"/>
          <p:nvPr/>
        </p:nvSpPr>
        <p:spPr>
          <a:xfrm>
            <a:off x="2691009" y="3228945"/>
            <a:ext cx="2098817" cy="40011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16" name="Google Shape;416;p28"/>
          <p:cNvCxnSpPr>
            <a:stCxn id="414" idx="3"/>
            <a:endCxn id="413" idx="1"/>
          </p:cNvCxnSpPr>
          <p:nvPr/>
        </p:nvCxnSpPr>
        <p:spPr>
          <a:xfrm rot="10800000" flipH="1">
            <a:off x="7910717" y="3428967"/>
            <a:ext cx="1022100" cy="8700"/>
          </a:xfrm>
          <a:prstGeom prst="straightConnector1">
            <a:avLst/>
          </a:prstGeom>
          <a:noFill/>
          <a:ln w="9525" cap="flat" cmpd="sng">
            <a:solidFill>
              <a:schemeClr val="dk1"/>
            </a:solidFill>
            <a:prstDash val="solid"/>
            <a:miter lim="800000"/>
            <a:headEnd type="none" w="sm" len="sm"/>
            <a:tailEnd type="triangle" w="med" len="med"/>
          </a:ln>
        </p:spPr>
      </p:cxnSp>
      <p:cxnSp>
        <p:nvCxnSpPr>
          <p:cNvPr id="417" name="Google Shape;417;p28"/>
          <p:cNvCxnSpPr/>
          <p:nvPr/>
        </p:nvCxnSpPr>
        <p:spPr>
          <a:xfrm rot="10800000" flipH="1">
            <a:off x="4789826" y="3420333"/>
            <a:ext cx="1022074" cy="8667"/>
          </a:xfrm>
          <a:prstGeom prst="straightConnector1">
            <a:avLst/>
          </a:prstGeom>
          <a:noFill/>
          <a:ln w="9525" cap="flat" cmpd="sng">
            <a:solidFill>
              <a:schemeClr val="dk1"/>
            </a:solidFill>
            <a:prstDash val="solid"/>
            <a:miter lim="800000"/>
            <a:headEnd type="none" w="sm" len="sm"/>
            <a:tailEnd type="triangle" w="med" len="med"/>
          </a:ln>
        </p:spPr>
      </p:cxnSp>
      <p:sp>
        <p:nvSpPr>
          <p:cNvPr id="418" name="Google Shape;418;p28"/>
          <p:cNvSpPr txBox="1"/>
          <p:nvPr/>
        </p:nvSpPr>
        <p:spPr>
          <a:xfrm>
            <a:off x="834887" y="4029574"/>
            <a:ext cx="837349" cy="369332"/>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19" name="Google Shape;419;p28"/>
          <p:cNvSpPr txBox="1"/>
          <p:nvPr/>
        </p:nvSpPr>
        <p:spPr>
          <a:xfrm>
            <a:off x="5232934" y="5136130"/>
            <a:ext cx="863066"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20" name="Google Shape;420;p28"/>
          <p:cNvCxnSpPr/>
          <p:nvPr/>
        </p:nvCxnSpPr>
        <p:spPr>
          <a:xfrm>
            <a:off x="1559568" y="3137584"/>
            <a:ext cx="1025423" cy="200055"/>
          </a:xfrm>
          <a:prstGeom prst="straightConnector1">
            <a:avLst/>
          </a:prstGeom>
          <a:noFill/>
          <a:ln w="9525" cap="flat" cmpd="sng">
            <a:solidFill>
              <a:schemeClr val="dk1"/>
            </a:solidFill>
            <a:prstDash val="solid"/>
            <a:miter lim="800000"/>
            <a:headEnd type="none" w="sm" len="sm"/>
            <a:tailEnd type="triangle" w="med" len="med"/>
          </a:ln>
        </p:spPr>
      </p:cxnSp>
      <p:cxnSp>
        <p:nvCxnSpPr>
          <p:cNvPr id="421" name="Google Shape;421;p28"/>
          <p:cNvCxnSpPr/>
          <p:nvPr/>
        </p:nvCxnSpPr>
        <p:spPr>
          <a:xfrm rot="10800000" flipH="1">
            <a:off x="1582731" y="3637722"/>
            <a:ext cx="1002260" cy="525309"/>
          </a:xfrm>
          <a:prstGeom prst="straightConnector1">
            <a:avLst/>
          </a:prstGeom>
          <a:noFill/>
          <a:ln w="9525" cap="flat" cmpd="sng">
            <a:solidFill>
              <a:schemeClr val="dk1"/>
            </a:solidFill>
            <a:prstDash val="solid"/>
            <a:miter lim="800000"/>
            <a:headEnd type="none" w="sm" len="sm"/>
            <a:tailEnd type="triangle" w="med" len="med"/>
          </a:ln>
        </p:spPr>
      </p:cxnSp>
      <p:cxnSp>
        <p:nvCxnSpPr>
          <p:cNvPr id="422" name="Google Shape;422;p28"/>
          <p:cNvCxnSpPr/>
          <p:nvPr/>
        </p:nvCxnSpPr>
        <p:spPr>
          <a:xfrm rot="10800000" flipH="1">
            <a:off x="5650376" y="3820443"/>
            <a:ext cx="1037832" cy="1328940"/>
          </a:xfrm>
          <a:prstGeom prst="straightConnector1">
            <a:avLst/>
          </a:prstGeom>
          <a:noFill/>
          <a:ln w="9525" cap="flat" cmpd="sng">
            <a:solidFill>
              <a:schemeClr val="dk1"/>
            </a:solidFill>
            <a:prstDash val="solid"/>
            <a:miter lim="800000"/>
            <a:headEnd type="none" w="sm" len="sm"/>
            <a:tailEnd type="triangle" w="med" len="med"/>
          </a:ln>
        </p:spPr>
      </p:cxnSp>
      <p:sp>
        <p:nvSpPr>
          <p:cNvPr id="423" name="Google Shape;423;p28"/>
          <p:cNvSpPr/>
          <p:nvPr/>
        </p:nvSpPr>
        <p:spPr>
          <a:xfrm>
            <a:off x="5489708" y="3024941"/>
            <a:ext cx="2743200" cy="82545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28"/>
          <p:cNvSpPr txBox="1"/>
          <p:nvPr/>
        </p:nvSpPr>
        <p:spPr>
          <a:xfrm>
            <a:off x="795131" y="2939125"/>
            <a:ext cx="837349" cy="3693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5" name="Google Shape;425;p28"/>
          <p:cNvSpPr txBox="1"/>
          <p:nvPr/>
        </p:nvSpPr>
        <p:spPr>
          <a:xfrm>
            <a:off x="2330501" y="4123061"/>
            <a:ext cx="2661610" cy="2224070"/>
          </a:xfrm>
          <a:prstGeom prst="rect">
            <a:avLst/>
          </a:prstGeom>
          <a:blipFill rotWithShape="1">
            <a:blip r:embed="rId10">
              <a:alphaModFix/>
            </a:blip>
            <a:stretch>
              <a:fillRect b="-56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6" name="Google Shape;426;p28"/>
          <p:cNvSpPr txBox="1"/>
          <p:nvPr/>
        </p:nvSpPr>
        <p:spPr>
          <a:xfrm>
            <a:off x="9904133" y="490936"/>
            <a:ext cx="1921566" cy="618246"/>
          </a:xfrm>
          <a:prstGeom prst="rect">
            <a:avLst/>
          </a:prstGeom>
          <a:blipFill rotWithShape="1">
            <a:blip r:embed="rId11">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7" name="Google Shape;427;p28"/>
          <p:cNvSpPr txBox="1"/>
          <p:nvPr/>
        </p:nvSpPr>
        <p:spPr>
          <a:xfrm>
            <a:off x="10063162" y="1290660"/>
            <a:ext cx="1603508" cy="618246"/>
          </a:xfrm>
          <a:prstGeom prst="rect">
            <a:avLst/>
          </a:prstGeom>
          <a:blipFill rotWithShape="1">
            <a:blip r:embed="rId12">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8" name="Google Shape;428;p28"/>
          <p:cNvSpPr txBox="1"/>
          <p:nvPr/>
        </p:nvSpPr>
        <p:spPr>
          <a:xfrm>
            <a:off x="10063162" y="2090384"/>
            <a:ext cx="1603508" cy="618246"/>
          </a:xfrm>
          <a:prstGeom prst="rect">
            <a:avLst/>
          </a:prstGeom>
          <a:blipFill rotWithShape="1">
            <a:blip r:embed="rId13">
              <a:alphaModFix/>
            </a:blip>
            <a:stretch>
              <a:fillRect b="-5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29" name="Google Shape;429;p28"/>
          <p:cNvSpPr txBox="1"/>
          <p:nvPr/>
        </p:nvSpPr>
        <p:spPr>
          <a:xfrm>
            <a:off x="8797643" y="1640330"/>
            <a:ext cx="1349205" cy="618246"/>
          </a:xfrm>
          <a:prstGeom prst="rect">
            <a:avLst/>
          </a:prstGeom>
          <a:blipFill rotWithShape="1">
            <a:blip r:embed="rId14">
              <a:alphaModFix/>
            </a:blip>
            <a:stretch>
              <a:fillRect b="-3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30" name="Google Shape;430;p28"/>
          <p:cNvSpPr txBox="1"/>
          <p:nvPr/>
        </p:nvSpPr>
        <p:spPr>
          <a:xfrm>
            <a:off x="7797117" y="4706390"/>
            <a:ext cx="3869553" cy="15388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We thus update our parameters, a, b, and c, subtracting each’s gradients*epsilon from its current value. Epsilon is the learning rate.</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
        <p:nvSpPr>
          <p:cNvPr id="431" name="Google Shape;431;p28"/>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Backpropagation = Work Backwards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36"/>
        <p:cNvGrpSpPr/>
        <p:nvPr/>
      </p:nvGrpSpPr>
      <p:grpSpPr>
        <a:xfrm>
          <a:off x="0" y="0"/>
          <a:ext cx="0" cy="0"/>
          <a:chOff x="0" y="0"/>
          <a:chExt cx="0" cy="0"/>
        </a:xfrm>
      </p:grpSpPr>
      <p:sp>
        <p:nvSpPr>
          <p:cNvPr id="437" name="Google Shape;437;p29"/>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38" name="Google Shape;438;p29"/>
          <p:cNvGrpSpPr/>
          <p:nvPr/>
        </p:nvGrpSpPr>
        <p:grpSpPr>
          <a:xfrm>
            <a:off x="762000" y="2114021"/>
            <a:ext cx="5865026" cy="2464693"/>
            <a:chOff x="1207016" y="1895733"/>
            <a:chExt cx="5865026" cy="2464693"/>
          </a:xfrm>
        </p:grpSpPr>
        <p:sp>
          <p:nvSpPr>
            <p:cNvPr id="439" name="Google Shape;439;p29"/>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29"/>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1" name="Google Shape;441;p29"/>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42" name="Google Shape;442;p29"/>
            <p:cNvCxnSpPr>
              <a:stCxn id="443" idx="6"/>
              <a:endCxn id="439"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44" name="Google Shape;444;p29"/>
            <p:cNvCxnSpPr>
              <a:stCxn id="445" idx="6"/>
              <a:endCxn id="439"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46" name="Google Shape;446;p29"/>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7" name="Google Shape;447;p29"/>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48" name="Google Shape;448;p29"/>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49" name="Google Shape;449;p29"/>
            <p:cNvCxnSpPr>
              <a:stCxn id="439"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43" name="Google Shape;443;p29"/>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29"/>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 name="Google Shape;450;p29"/>
            <p:cNvSpPr txBox="1"/>
            <p:nvPr/>
          </p:nvSpPr>
          <p:spPr>
            <a:xfrm>
              <a:off x="4444974" y="2937608"/>
              <a:ext cx="2627068" cy="369332"/>
            </a:xfrm>
            <a:prstGeom prst="rect">
              <a:avLst/>
            </a:prstGeom>
            <a:blipFill rotWithShape="1">
              <a:blip r:embed="rId8">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1" name="Google Shape;451;p29"/>
            <p:cNvSpPr txBox="1"/>
            <p:nvPr/>
          </p:nvSpPr>
          <p:spPr>
            <a:xfrm>
              <a:off x="3396509" y="2926605"/>
              <a:ext cx="874643" cy="369332"/>
            </a:xfrm>
            <a:prstGeom prst="rect">
              <a:avLst/>
            </a:prstGeom>
            <a:blipFill rotWithShape="1">
              <a:blip r:embed="rId9">
                <a:alphaModFix/>
              </a:blip>
              <a:stretch>
                <a:fillRect t="-6666" b="-2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452" name="Google Shape;452;p29"/>
          <p:cNvSpPr txBox="1"/>
          <p:nvPr/>
        </p:nvSpPr>
        <p:spPr>
          <a:xfrm>
            <a:off x="8149502" y="2679951"/>
            <a:ext cx="2381941" cy="665567"/>
          </a:xfrm>
          <a:prstGeom prst="rect">
            <a:avLst/>
          </a:prstGeom>
          <a:blipFill rotWithShape="1">
            <a:blip r:embed="rId10">
              <a:alphaModFix/>
            </a:blip>
            <a:stretch>
              <a:fillRect b="-56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3" name="Google Shape;453;p29"/>
          <p:cNvSpPr txBox="1"/>
          <p:nvPr/>
        </p:nvSpPr>
        <p:spPr>
          <a:xfrm>
            <a:off x="8149502" y="3449436"/>
            <a:ext cx="3479903" cy="679032"/>
          </a:xfrm>
          <a:prstGeom prst="rect">
            <a:avLst/>
          </a:prstGeom>
          <a:blipFill rotWithShape="1">
            <a:blip r:embed="rId11">
              <a:alphaModFix/>
            </a:blip>
            <a:stretch>
              <a:fillRect b="-92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4" name="Google Shape;454;p29"/>
          <p:cNvSpPr txBox="1"/>
          <p:nvPr/>
        </p:nvSpPr>
        <p:spPr>
          <a:xfrm>
            <a:off x="8149501" y="4241124"/>
            <a:ext cx="3479903" cy="667427"/>
          </a:xfrm>
          <a:prstGeom prst="rect">
            <a:avLst/>
          </a:prstGeom>
          <a:blipFill rotWithShape="1">
            <a:blip r:embed="rId12">
              <a:alphaModFix/>
            </a:blip>
            <a:stretch>
              <a:fillRect b="-94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5" name="Google Shape;455;p29"/>
          <p:cNvSpPr txBox="1"/>
          <p:nvPr/>
        </p:nvSpPr>
        <p:spPr>
          <a:xfrm>
            <a:off x="8149500" y="5013766"/>
            <a:ext cx="3479903" cy="667427"/>
          </a:xfrm>
          <a:prstGeom prst="rect">
            <a:avLst/>
          </a:prstGeom>
          <a:blipFill rotWithShape="1">
            <a:blip r:embed="rId13">
              <a:alphaModFix/>
            </a:blip>
            <a:stretch>
              <a:fillRect b="-92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56" name="Google Shape;456;p29"/>
          <p:cNvSpPr txBox="1"/>
          <p:nvPr/>
        </p:nvSpPr>
        <p:spPr>
          <a:xfrm>
            <a:off x="2964663" y="4311888"/>
            <a:ext cx="4167808" cy="2308324"/>
          </a:xfrm>
          <a:prstGeom prst="rect">
            <a:avLst/>
          </a:prstGeom>
          <a:blipFill rotWithShape="1">
            <a:blip r:embed="rId14">
              <a:alphaModFix/>
            </a:blip>
            <a:stretch>
              <a:fillRect l="-911" t="-1091" r="-2126" b="-3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3" descr="Tensor Processing Units (TPUs) Documentation | Kaggle"/>
          <p:cNvPicPr preferRelativeResize="0"/>
          <p:nvPr/>
        </p:nvPicPr>
        <p:blipFill rotWithShape="1">
          <a:blip r:embed="rId3">
            <a:alphaModFix/>
          </a:blip>
          <a:srcRect t="3933" b="3933"/>
          <a:stretch/>
        </p:blipFill>
        <p:spPr>
          <a:xfrm>
            <a:off x="0" y="0"/>
            <a:ext cx="12192000" cy="6858000"/>
          </a:xfrm>
          <a:prstGeom prst="rect">
            <a:avLst/>
          </a:prstGeom>
          <a:noFill/>
          <a:ln>
            <a:noFill/>
          </a:ln>
        </p:spPr>
      </p:pic>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0" name="Google Shape;110;p3"/>
          <p:cNvSpPr txBox="1"/>
          <p:nvPr/>
        </p:nvSpPr>
        <p:spPr>
          <a:xfrm>
            <a:off x="959603" y="487786"/>
            <a:ext cx="646095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Economica"/>
                <a:ea typeface="Economica"/>
                <a:cs typeface="Economica"/>
                <a:sym typeface="Economica"/>
              </a:rPr>
              <a:t>TPUs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61"/>
        <p:cNvGrpSpPr/>
        <p:nvPr/>
      </p:nvGrpSpPr>
      <p:grpSpPr>
        <a:xfrm>
          <a:off x="0" y="0"/>
          <a:ext cx="0" cy="0"/>
          <a:chOff x="0" y="0"/>
          <a:chExt cx="0" cy="0"/>
        </a:xfrm>
      </p:grpSpPr>
      <p:sp>
        <p:nvSpPr>
          <p:cNvPr id="462" name="Google Shape;462;p30"/>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63" name="Google Shape;463;p30"/>
          <p:cNvGrpSpPr/>
          <p:nvPr/>
        </p:nvGrpSpPr>
        <p:grpSpPr>
          <a:xfrm>
            <a:off x="762000" y="2114021"/>
            <a:ext cx="5865026" cy="2464693"/>
            <a:chOff x="1207016" y="1895733"/>
            <a:chExt cx="5865026" cy="2464693"/>
          </a:xfrm>
        </p:grpSpPr>
        <p:sp>
          <p:nvSpPr>
            <p:cNvPr id="464" name="Google Shape;464;p30"/>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30"/>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66" name="Google Shape;466;p30"/>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67" name="Google Shape;467;p30"/>
            <p:cNvCxnSpPr>
              <a:stCxn id="468" idx="6"/>
              <a:endCxn id="464"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69" name="Google Shape;469;p30"/>
            <p:cNvCxnSpPr>
              <a:stCxn id="470" idx="6"/>
              <a:endCxn id="464"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471" name="Google Shape;471;p30"/>
            <p:cNvSpPr txBox="1"/>
            <p:nvPr/>
          </p:nvSpPr>
          <p:spPr>
            <a:xfrm>
              <a:off x="2596755" y="2292386"/>
              <a:ext cx="670887" cy="33855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2" name="Google Shape;472;p30"/>
            <p:cNvSpPr txBox="1"/>
            <p:nvPr/>
          </p:nvSpPr>
          <p:spPr>
            <a:xfrm>
              <a:off x="2596755" y="3535117"/>
              <a:ext cx="670887" cy="33855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3" name="Google Shape;473;p30"/>
            <p:cNvSpPr txBox="1"/>
            <p:nvPr/>
          </p:nvSpPr>
          <p:spPr>
            <a:xfrm>
              <a:off x="3524220" y="2255268"/>
              <a:ext cx="670887" cy="338554"/>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74" name="Google Shape;474;p30"/>
            <p:cNvCxnSpPr>
              <a:stCxn id="464"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68" name="Google Shape;468;p30"/>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0" name="Google Shape;470;p30"/>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30"/>
            <p:cNvSpPr txBox="1"/>
            <p:nvPr/>
          </p:nvSpPr>
          <p:spPr>
            <a:xfrm>
              <a:off x="4444974" y="2937608"/>
              <a:ext cx="2627068" cy="369332"/>
            </a:xfrm>
            <a:prstGeom prst="rect">
              <a:avLst/>
            </a:prstGeom>
            <a:blipFill rotWithShape="1">
              <a:blip r:embed="rId8">
                <a:alphaModFix/>
              </a:blip>
              <a:stretch>
                <a:fillRect b="-66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6" name="Google Shape;476;p30"/>
            <p:cNvSpPr txBox="1"/>
            <p:nvPr/>
          </p:nvSpPr>
          <p:spPr>
            <a:xfrm>
              <a:off x="3396509" y="2926605"/>
              <a:ext cx="874643" cy="369332"/>
            </a:xfrm>
            <a:prstGeom prst="rect">
              <a:avLst/>
            </a:prstGeom>
            <a:blipFill rotWithShape="1">
              <a:blip r:embed="rId9">
                <a:alphaModFix/>
              </a:blip>
              <a:stretch>
                <a:fillRect t="-6666" b="-2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477" name="Google Shape;477;p30"/>
          <p:cNvSpPr txBox="1"/>
          <p:nvPr/>
        </p:nvSpPr>
        <p:spPr>
          <a:xfrm>
            <a:off x="8149502" y="2679951"/>
            <a:ext cx="2381941" cy="665567"/>
          </a:xfrm>
          <a:prstGeom prst="rect">
            <a:avLst/>
          </a:prstGeom>
          <a:blipFill rotWithShape="1">
            <a:blip r:embed="rId10">
              <a:alphaModFix/>
            </a:blip>
            <a:stretch>
              <a:fillRect b="-565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8" name="Google Shape;478;p30"/>
          <p:cNvSpPr txBox="1"/>
          <p:nvPr/>
        </p:nvSpPr>
        <p:spPr>
          <a:xfrm>
            <a:off x="8149502" y="3449436"/>
            <a:ext cx="3479903" cy="679032"/>
          </a:xfrm>
          <a:prstGeom prst="rect">
            <a:avLst/>
          </a:prstGeom>
          <a:blipFill rotWithShape="1">
            <a:blip r:embed="rId11">
              <a:alphaModFix/>
            </a:blip>
            <a:stretch>
              <a:fillRect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9" name="Google Shape;479;p30"/>
          <p:cNvSpPr txBox="1"/>
          <p:nvPr/>
        </p:nvSpPr>
        <p:spPr>
          <a:xfrm>
            <a:off x="2977327" y="4152835"/>
            <a:ext cx="416780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Now we calculate derivative of the sigmoid with respect to its argument, z.</a:t>
            </a:r>
            <a:endParaRPr/>
          </a:p>
        </p:txBody>
      </p:sp>
      <p:sp>
        <p:nvSpPr>
          <p:cNvPr id="480" name="Google Shape;480;p30"/>
          <p:cNvSpPr txBox="1"/>
          <p:nvPr/>
        </p:nvSpPr>
        <p:spPr>
          <a:xfrm>
            <a:off x="3304887" y="5073102"/>
            <a:ext cx="4300417" cy="369332"/>
          </a:xfrm>
          <a:prstGeom prst="rect">
            <a:avLst/>
          </a:prstGeom>
          <a:blipFill rotWithShape="1">
            <a:blip r:embed="rId12">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1" name="Google Shape;481;p30"/>
          <p:cNvSpPr txBox="1"/>
          <p:nvPr/>
        </p:nvSpPr>
        <p:spPr>
          <a:xfrm>
            <a:off x="3304887" y="5453455"/>
            <a:ext cx="4300417" cy="369332"/>
          </a:xfrm>
          <a:prstGeom prst="rect">
            <a:avLst/>
          </a:prstGeom>
          <a:blipFill rotWithShape="1">
            <a:blip r:embed="rId13">
              <a:alphaModFix/>
            </a:blip>
            <a:stretch>
              <a:fillRect b="-1333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2" name="Google Shape;482;p30"/>
          <p:cNvSpPr txBox="1"/>
          <p:nvPr/>
        </p:nvSpPr>
        <p:spPr>
          <a:xfrm>
            <a:off x="3304887" y="5863259"/>
            <a:ext cx="4300417" cy="380810"/>
          </a:xfrm>
          <a:prstGeom prst="rect">
            <a:avLst/>
          </a:prstGeom>
          <a:blipFill rotWithShape="1">
            <a:blip r:embed="rId14">
              <a:alphaModFix/>
            </a:blip>
            <a:stretch>
              <a:fillRect b="-967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3" name="Google Shape;483;p30"/>
          <p:cNvSpPr txBox="1"/>
          <p:nvPr/>
        </p:nvSpPr>
        <p:spPr>
          <a:xfrm>
            <a:off x="3304887" y="6261911"/>
            <a:ext cx="4300417" cy="380810"/>
          </a:xfrm>
          <a:prstGeom prst="rect">
            <a:avLst/>
          </a:prstGeom>
          <a:blipFill rotWithShape="1">
            <a:blip r:embed="rId15">
              <a:alphaModFix/>
            </a:blip>
            <a:stretch>
              <a:fillRect t="-3124" b="-1874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4" name="Google Shape;484;p30"/>
          <p:cNvSpPr txBox="1"/>
          <p:nvPr/>
        </p:nvSpPr>
        <p:spPr>
          <a:xfrm>
            <a:off x="8149501" y="4946553"/>
            <a:ext cx="3479903" cy="618246"/>
          </a:xfrm>
          <a:prstGeom prst="rect">
            <a:avLst/>
          </a:prstGeom>
          <a:blipFill rotWithShape="1">
            <a:blip r:embed="rId16">
              <a:alphaModFix/>
            </a:blip>
            <a:stretch>
              <a:fillRect b="-3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85" name="Google Shape;485;p30"/>
          <p:cNvSpPr txBox="1"/>
          <p:nvPr/>
        </p:nvSpPr>
        <p:spPr>
          <a:xfrm>
            <a:off x="8149501" y="4192248"/>
            <a:ext cx="3479903" cy="679032"/>
          </a:xfrm>
          <a:prstGeom prst="rect">
            <a:avLst/>
          </a:prstGeom>
          <a:blipFill rotWithShape="1">
            <a:blip r:embed="rId17">
              <a:alphaModFix/>
            </a:blip>
            <a:stretch>
              <a:fillRect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490"/>
        <p:cNvGrpSpPr/>
        <p:nvPr/>
      </p:nvGrpSpPr>
      <p:grpSpPr>
        <a:xfrm>
          <a:off x="0" y="0"/>
          <a:ext cx="0" cy="0"/>
          <a:chOff x="0" y="0"/>
          <a:chExt cx="0" cy="0"/>
        </a:xfrm>
      </p:grpSpPr>
      <p:sp>
        <p:nvSpPr>
          <p:cNvPr id="491" name="Google Shape;491;p31"/>
          <p:cNvSpPr txBox="1"/>
          <p:nvPr/>
        </p:nvSpPr>
        <p:spPr>
          <a:xfrm>
            <a:off x="762000" y="359695"/>
            <a:ext cx="10667999"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Single Node with Sigmoid &amp; Cross-Entropy Loss (i.e., Logistic Regression)</a:t>
            </a:r>
            <a:endParaRPr/>
          </a:p>
        </p:txBody>
      </p:sp>
      <p:grpSp>
        <p:nvGrpSpPr>
          <p:cNvPr id="492" name="Google Shape;492;p31"/>
          <p:cNvGrpSpPr/>
          <p:nvPr/>
        </p:nvGrpSpPr>
        <p:grpSpPr>
          <a:xfrm>
            <a:off x="762000" y="2114021"/>
            <a:ext cx="6127103" cy="2464693"/>
            <a:chOff x="1207016" y="1895733"/>
            <a:chExt cx="6127103" cy="2464693"/>
          </a:xfrm>
        </p:grpSpPr>
        <p:sp>
          <p:nvSpPr>
            <p:cNvPr id="493" name="Google Shape;493;p31"/>
            <p:cNvSpPr/>
            <p:nvPr/>
          </p:nvSpPr>
          <p:spPr>
            <a:xfrm>
              <a:off x="3422343" y="2717368"/>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4" name="Google Shape;494;p31"/>
            <p:cNvSpPr txBox="1"/>
            <p:nvPr/>
          </p:nvSpPr>
          <p:spPr>
            <a:xfrm>
              <a:off x="1308895" y="2184664"/>
              <a:ext cx="670887" cy="27699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95" name="Google Shape;495;p31"/>
            <p:cNvSpPr txBox="1"/>
            <p:nvPr/>
          </p:nvSpPr>
          <p:spPr>
            <a:xfrm>
              <a:off x="1364869" y="3792723"/>
              <a:ext cx="670887" cy="27699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496" name="Google Shape;496;p31"/>
            <p:cNvCxnSpPr>
              <a:stCxn id="497" idx="6"/>
              <a:endCxn id="493" idx="2"/>
            </p:cNvCxnSpPr>
            <p:nvPr/>
          </p:nvCxnSpPr>
          <p:spPr>
            <a:xfrm>
              <a:off x="2081659" y="2306551"/>
              <a:ext cx="1340700" cy="821700"/>
            </a:xfrm>
            <a:prstGeom prst="straightConnector1">
              <a:avLst/>
            </a:prstGeom>
            <a:noFill/>
            <a:ln w="9525" cap="flat" cmpd="sng">
              <a:solidFill>
                <a:schemeClr val="dk1"/>
              </a:solidFill>
              <a:prstDash val="solid"/>
              <a:miter lim="800000"/>
              <a:headEnd type="none" w="sm" len="sm"/>
              <a:tailEnd type="triangle" w="med" len="med"/>
            </a:ln>
          </p:spPr>
        </p:cxnSp>
        <p:cxnSp>
          <p:nvCxnSpPr>
            <p:cNvPr id="498" name="Google Shape;498;p31"/>
            <p:cNvCxnSpPr>
              <a:stCxn id="499" idx="6"/>
              <a:endCxn id="493" idx="2"/>
            </p:cNvCxnSpPr>
            <p:nvPr/>
          </p:nvCxnSpPr>
          <p:spPr>
            <a:xfrm rot="10800000" flipH="1">
              <a:off x="2137635" y="3128209"/>
              <a:ext cx="1284600" cy="821400"/>
            </a:xfrm>
            <a:prstGeom prst="straightConnector1">
              <a:avLst/>
            </a:prstGeom>
            <a:noFill/>
            <a:ln w="9525" cap="flat" cmpd="sng">
              <a:solidFill>
                <a:schemeClr val="dk1"/>
              </a:solidFill>
              <a:prstDash val="solid"/>
              <a:miter lim="800000"/>
              <a:headEnd type="none" w="sm" len="sm"/>
              <a:tailEnd type="triangle" w="med" len="med"/>
            </a:ln>
          </p:spPr>
        </p:cxnSp>
        <p:sp>
          <p:nvSpPr>
            <p:cNvPr id="500" name="Google Shape;500;p31"/>
            <p:cNvSpPr txBox="1"/>
            <p:nvPr/>
          </p:nvSpPr>
          <p:spPr>
            <a:xfrm>
              <a:off x="2596755" y="2292386"/>
              <a:ext cx="670887" cy="276999"/>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1" name="Google Shape;501;p31"/>
            <p:cNvSpPr txBox="1"/>
            <p:nvPr/>
          </p:nvSpPr>
          <p:spPr>
            <a:xfrm>
              <a:off x="2596755" y="3601377"/>
              <a:ext cx="670887" cy="27699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2" name="Google Shape;502;p31"/>
            <p:cNvSpPr txBox="1"/>
            <p:nvPr/>
          </p:nvSpPr>
          <p:spPr>
            <a:xfrm>
              <a:off x="3524220" y="2255268"/>
              <a:ext cx="670887" cy="276999"/>
            </a:xfrm>
            <a:prstGeom prst="rect">
              <a:avLst/>
            </a:prstGeom>
            <a:blipFill rotWithShape="1">
              <a:blip r:embed="rId7">
                <a:alphaModFix/>
              </a:blip>
              <a:stretch>
                <a:fillRect b="-1304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503" name="Google Shape;503;p31"/>
            <p:cNvCxnSpPr>
              <a:stCxn id="493" idx="6"/>
            </p:cNvCxnSpPr>
            <p:nvPr/>
          </p:nvCxnSpPr>
          <p:spPr>
            <a:xfrm>
              <a:off x="4296986" y="3128186"/>
              <a:ext cx="1017000" cy="0"/>
            </a:xfrm>
            <a:prstGeom prst="straightConnector1">
              <a:avLst/>
            </a:prstGeom>
            <a:noFill/>
            <a:ln w="9525" cap="flat" cmpd="sng">
              <a:solidFill>
                <a:schemeClr val="dk1"/>
              </a:solidFill>
              <a:prstDash val="solid"/>
              <a:miter lim="800000"/>
              <a:headEnd type="none" w="sm" len="sm"/>
              <a:tailEnd type="triangle" w="med" len="med"/>
            </a:ln>
          </p:spPr>
        </p:cxnSp>
        <p:sp>
          <p:nvSpPr>
            <p:cNvPr id="497" name="Google Shape;497;p31"/>
            <p:cNvSpPr/>
            <p:nvPr/>
          </p:nvSpPr>
          <p:spPr>
            <a:xfrm>
              <a:off x="1207016" y="1895733"/>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31"/>
            <p:cNvSpPr/>
            <p:nvPr/>
          </p:nvSpPr>
          <p:spPr>
            <a:xfrm>
              <a:off x="1262992" y="3538791"/>
              <a:ext cx="874643" cy="821635"/>
            </a:xfrm>
            <a:prstGeom prst="ellipse">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31"/>
            <p:cNvSpPr txBox="1"/>
            <p:nvPr/>
          </p:nvSpPr>
          <p:spPr>
            <a:xfrm>
              <a:off x="4707051" y="2943519"/>
              <a:ext cx="2627068" cy="369332"/>
            </a:xfrm>
            <a:prstGeom prst="rect">
              <a:avLst/>
            </a:prstGeom>
            <a:blipFill rotWithShape="1">
              <a:blip r:embed="rId8">
                <a:alphaModFix/>
              </a:blip>
              <a:stretch>
                <a:fillRect b="-1034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5" name="Google Shape;505;p31"/>
            <p:cNvSpPr txBox="1"/>
            <p:nvPr/>
          </p:nvSpPr>
          <p:spPr>
            <a:xfrm>
              <a:off x="3396509" y="2926605"/>
              <a:ext cx="874643" cy="369332"/>
            </a:xfrm>
            <a:prstGeom prst="rect">
              <a:avLst/>
            </a:prstGeom>
            <a:blipFill rotWithShape="1">
              <a:blip r:embed="rId9">
                <a:alphaModFix/>
              </a:blip>
              <a:stretch>
                <a:fillRect t="-6666" b="-2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506" name="Google Shape;506;p31"/>
          <p:cNvSpPr txBox="1"/>
          <p:nvPr/>
        </p:nvSpPr>
        <p:spPr>
          <a:xfrm>
            <a:off x="3750091" y="4132293"/>
            <a:ext cx="4167808" cy="2308324"/>
          </a:xfrm>
          <a:prstGeom prst="rect">
            <a:avLst/>
          </a:prstGeom>
          <a:blipFill rotWithShape="1">
            <a:blip r:embed="rId10">
              <a:alphaModFix/>
            </a:blip>
            <a:stretch>
              <a:fillRect t="-1091" b="-327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7" name="Google Shape;507;p31"/>
          <p:cNvSpPr txBox="1"/>
          <p:nvPr/>
        </p:nvSpPr>
        <p:spPr>
          <a:xfrm>
            <a:off x="8340032" y="3142017"/>
            <a:ext cx="3479903" cy="667427"/>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8" name="Google Shape;508;p31"/>
          <p:cNvSpPr txBox="1"/>
          <p:nvPr/>
        </p:nvSpPr>
        <p:spPr>
          <a:xfrm>
            <a:off x="8340032" y="3932750"/>
            <a:ext cx="3479903" cy="667427"/>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09" name="Google Shape;509;p31"/>
          <p:cNvSpPr txBox="1"/>
          <p:nvPr/>
        </p:nvSpPr>
        <p:spPr>
          <a:xfrm>
            <a:off x="8340032" y="4600177"/>
            <a:ext cx="3810619" cy="686278"/>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515" name="Google Shape;515;p32"/>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Keras and Tensorflow</a:t>
            </a:r>
            <a:endParaRPr sz="5400">
              <a:solidFill>
                <a:schemeClr val="dk1"/>
              </a:solidFill>
              <a:latin typeface="Economica"/>
              <a:ea typeface="Economica"/>
              <a:cs typeface="Economica"/>
              <a:sym typeface="Economica"/>
            </a:endParaRPr>
          </a:p>
        </p:txBody>
      </p:sp>
      <p:sp>
        <p:nvSpPr>
          <p:cNvPr id="516" name="Google Shape;516;p32"/>
          <p:cNvSpPr txBox="1"/>
          <p:nvPr/>
        </p:nvSpPr>
        <p:spPr>
          <a:xfrm>
            <a:off x="890337" y="1940249"/>
            <a:ext cx="10016362"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Tensorflow</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Python platform for working with tensors, implementing automatic differentiation, providing access to repositories of (well-known) pre-trained models.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2. Keras</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higher-level API that wraps common usage patterns with Tensorflow functions, pre-defined loss functions, optimization algorithms, etc.</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Keras simplifies data scientists’ interaction with Tensorflow.</a:t>
            </a:r>
            <a:endParaRPr/>
          </a:p>
        </p:txBody>
      </p:sp>
      <p:pic>
        <p:nvPicPr>
          <p:cNvPr id="517" name="Google Shape;517;p32" descr="Top 3 Ways to Write Your Tensorflow Code - Analytics Vidhya"/>
          <p:cNvPicPr preferRelativeResize="0"/>
          <p:nvPr/>
        </p:nvPicPr>
        <p:blipFill rotWithShape="1">
          <a:blip r:embed="rId3">
            <a:alphaModFix/>
          </a:blip>
          <a:srcRect/>
          <a:stretch/>
        </p:blipFill>
        <p:spPr>
          <a:xfrm>
            <a:off x="3917321" y="4969267"/>
            <a:ext cx="4357357" cy="15753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523" name="Google Shape;523;p33"/>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Tensorflow GradientTape: AutoDiff</a:t>
            </a:r>
            <a:endParaRPr sz="5400">
              <a:solidFill>
                <a:schemeClr val="dk1"/>
              </a:solidFill>
              <a:latin typeface="Economica"/>
              <a:ea typeface="Economica"/>
              <a:cs typeface="Economica"/>
              <a:sym typeface="Economica"/>
            </a:endParaRPr>
          </a:p>
        </p:txBody>
      </p:sp>
      <p:sp>
        <p:nvSpPr>
          <p:cNvPr id="524" name="Google Shape;524;p33"/>
          <p:cNvSpPr txBox="1"/>
          <p:nvPr/>
        </p:nvSpPr>
        <p:spPr>
          <a:xfrm>
            <a:off x="890337" y="1940249"/>
            <a:ext cx="10016362" cy="20005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1. Gradient Tape</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 Tensorflow function that automates the calculation of derivatives.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constructs a computation graph in the background and implements codified rules for calculating derivatives of functions.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You could technically use gradient tape to implement a gradient descent algorithm for many optimization problems.</a:t>
            </a:r>
            <a:endParaRPr/>
          </a:p>
        </p:txBody>
      </p:sp>
      <p:pic>
        <p:nvPicPr>
          <p:cNvPr id="525" name="Google Shape;525;p33" descr="Audio Cassette Design Decal image 1"/>
          <p:cNvPicPr preferRelativeResize="0"/>
          <p:nvPr/>
        </p:nvPicPr>
        <p:blipFill rotWithShape="1">
          <a:blip r:embed="rId3">
            <a:alphaModFix/>
          </a:blip>
          <a:srcRect t="19710" b="19999"/>
          <a:stretch/>
        </p:blipFill>
        <p:spPr>
          <a:xfrm>
            <a:off x="3971983" y="4033340"/>
            <a:ext cx="3853070" cy="23230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531" name="Google Shape;531;p34"/>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The Layer</a:t>
            </a:r>
            <a:endParaRPr/>
          </a:p>
        </p:txBody>
      </p:sp>
      <p:sp>
        <p:nvSpPr>
          <p:cNvPr id="532" name="Google Shape;532;p34"/>
          <p:cNvSpPr txBox="1"/>
          <p:nvPr/>
        </p:nvSpPr>
        <p:spPr>
          <a:xfrm>
            <a:off x="890337" y="1940249"/>
            <a:ext cx="10016362" cy="22775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Layers are the Key Building Block of NNs in Keras</a:t>
            </a:r>
            <a:endParaRPr sz="2000" b="1">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There are a few subclasses of the Layers class: e.g., Dense is the one we have seen so far – layers.Dense(), but we also have convolutional layers, max-pooling layers, recurrent layers, and so on. There are many pre-defined layers in Keras. See: </a:t>
            </a:r>
            <a:r>
              <a:rPr lang="en-US" sz="1800" b="0" i="0" u="sng" strike="noStrike" cap="none">
                <a:solidFill>
                  <a:schemeClr val="dk1"/>
                </a:solid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https://keras.io/api/layers/</a:t>
            </a:r>
            <a:r>
              <a:rPr lang="en-US" sz="1800" b="0" i="0" u="none" strike="noStrike" cap="none">
                <a:solidFill>
                  <a:schemeClr val="dk1"/>
                </a:solidFill>
                <a:latin typeface="Quicksand"/>
                <a:ea typeface="Quicksand"/>
                <a:cs typeface="Quicksand"/>
                <a:sym typeface="Quicksand"/>
              </a:rPr>
              <a:t>.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These are different architectural components that can be mixed and matched in different ways to create different network topologies.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is also possible to construct custom layers.</a:t>
            </a:r>
            <a:endParaRPr/>
          </a:p>
        </p:txBody>
      </p:sp>
      <p:pic>
        <p:nvPicPr>
          <p:cNvPr id="533" name="Google Shape;533;p34" descr="Layers of a Convolutional Neural Network | by Meghna Asthana | Analytics  Vidhya | Medium"/>
          <p:cNvPicPr preferRelativeResize="0"/>
          <p:nvPr/>
        </p:nvPicPr>
        <p:blipFill rotWithShape="1">
          <a:blip r:embed="rId4">
            <a:alphaModFix/>
          </a:blip>
          <a:srcRect/>
          <a:stretch/>
        </p:blipFill>
        <p:spPr>
          <a:xfrm>
            <a:off x="3505626" y="4454180"/>
            <a:ext cx="4785784" cy="18726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540" name="Google Shape;540;p35"/>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Sequential vs. Functional API</a:t>
            </a:r>
            <a:endParaRPr/>
          </a:p>
        </p:txBody>
      </p:sp>
      <p:sp>
        <p:nvSpPr>
          <p:cNvPr id="541" name="Google Shape;541;p35"/>
          <p:cNvSpPr txBox="1"/>
          <p:nvPr/>
        </p:nvSpPr>
        <p:spPr>
          <a:xfrm>
            <a:off x="890337" y="1940249"/>
            <a:ext cx="10016362"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We Have Only Used Sequential API So Far</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Sequential is easy to work with but is also very inflexible. Can only really handle basic feed-forward networks. It automatically figures out the shape of each layer’s output tensor and specifies the next layer’s input shape accordingly. </a:t>
            </a:r>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Functional API Let’s You Construct Any Topology You Want</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But – we will look at the difference in how each API is used, syntactically. </a:t>
            </a:r>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grpSp>
        <p:nvGrpSpPr>
          <p:cNvPr id="542" name="Google Shape;542;p35"/>
          <p:cNvGrpSpPr/>
          <p:nvPr/>
        </p:nvGrpSpPr>
        <p:grpSpPr>
          <a:xfrm>
            <a:off x="2223686" y="4759939"/>
            <a:ext cx="7912701" cy="1965743"/>
            <a:chOff x="2223686" y="4759939"/>
            <a:chExt cx="7912701" cy="1965743"/>
          </a:xfrm>
        </p:grpSpPr>
        <p:grpSp>
          <p:nvGrpSpPr>
            <p:cNvPr id="543" name="Google Shape;543;p35"/>
            <p:cNvGrpSpPr/>
            <p:nvPr/>
          </p:nvGrpSpPr>
          <p:grpSpPr>
            <a:xfrm>
              <a:off x="2880987" y="5102819"/>
              <a:ext cx="6676372" cy="1127668"/>
              <a:chOff x="2880987" y="5411244"/>
              <a:chExt cx="6676372" cy="1127668"/>
            </a:xfrm>
          </p:grpSpPr>
          <p:sp>
            <p:nvSpPr>
              <p:cNvPr id="544" name="Google Shape;544;p35"/>
              <p:cNvSpPr/>
              <p:nvPr/>
            </p:nvSpPr>
            <p:spPr>
              <a:xfrm>
                <a:off x="2918564" y="5411244"/>
                <a:ext cx="6538587" cy="1127668"/>
              </a:xfrm>
              <a:prstGeom prst="rtTriangle">
                <a:avLst/>
              </a:prstGeom>
              <a:solidFill>
                <a:schemeClr val="accent1">
                  <a:alpha val="2627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45" name="Google Shape;545;p35"/>
              <p:cNvCxnSpPr/>
              <p:nvPr/>
            </p:nvCxnSpPr>
            <p:spPr>
              <a:xfrm>
                <a:off x="2880987" y="6538912"/>
                <a:ext cx="6676372" cy="0"/>
              </a:xfrm>
              <a:prstGeom prst="straightConnector1">
                <a:avLst/>
              </a:prstGeom>
              <a:noFill/>
              <a:ln w="57150" cap="flat" cmpd="sng">
                <a:solidFill>
                  <a:schemeClr val="dk1"/>
                </a:solidFill>
                <a:prstDash val="solid"/>
                <a:miter lim="800000"/>
                <a:headEnd type="triangle" w="med" len="med"/>
                <a:tailEnd type="triangle" w="med" len="med"/>
              </a:ln>
            </p:spPr>
          </p:cxnSp>
          <p:sp>
            <p:nvSpPr>
              <p:cNvPr id="546" name="Google Shape;546;p35"/>
              <p:cNvSpPr/>
              <p:nvPr/>
            </p:nvSpPr>
            <p:spPr>
              <a:xfrm flipH="1">
                <a:off x="2926559" y="5411244"/>
                <a:ext cx="6530591" cy="1127668"/>
              </a:xfrm>
              <a:prstGeom prst="rtTriangle">
                <a:avLst/>
              </a:prstGeom>
              <a:solidFill>
                <a:schemeClr val="accent6">
                  <a:alpha val="2627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47" name="Google Shape;547;p35"/>
            <p:cNvSpPr txBox="1"/>
            <p:nvPr/>
          </p:nvSpPr>
          <p:spPr>
            <a:xfrm>
              <a:off x="8730641" y="6356350"/>
              <a:ext cx="14057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Economica"/>
                  <a:ea typeface="Economica"/>
                  <a:cs typeface="Economica"/>
                  <a:sym typeface="Economica"/>
                </a:rPr>
                <a:t>Functional API</a:t>
              </a:r>
              <a:endParaRPr/>
            </a:p>
          </p:txBody>
        </p:sp>
        <p:sp>
          <p:nvSpPr>
            <p:cNvPr id="548" name="Google Shape;548;p35"/>
            <p:cNvSpPr txBox="1"/>
            <p:nvPr/>
          </p:nvSpPr>
          <p:spPr>
            <a:xfrm>
              <a:off x="2223686" y="6345880"/>
              <a:ext cx="14057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Economica"/>
                  <a:ea typeface="Economica"/>
                  <a:cs typeface="Economica"/>
                  <a:sym typeface="Economica"/>
                </a:rPr>
                <a:t>Sequential API</a:t>
              </a:r>
              <a:endParaRPr/>
            </a:p>
          </p:txBody>
        </p:sp>
        <p:sp>
          <p:nvSpPr>
            <p:cNvPr id="549" name="Google Shape;549;p35"/>
            <p:cNvSpPr txBox="1"/>
            <p:nvPr/>
          </p:nvSpPr>
          <p:spPr>
            <a:xfrm rot="-547292">
              <a:off x="7832420" y="4960113"/>
              <a:ext cx="1796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Economica"/>
                  <a:ea typeface="Economica"/>
                  <a:cs typeface="Economica"/>
                  <a:sym typeface="Economica"/>
                </a:rPr>
                <a:t>Architectural Flexibility</a:t>
              </a:r>
              <a:endParaRPr/>
            </a:p>
          </p:txBody>
        </p:sp>
        <p:sp>
          <p:nvSpPr>
            <p:cNvPr id="550" name="Google Shape;550;p35"/>
            <p:cNvSpPr txBox="1"/>
            <p:nvPr/>
          </p:nvSpPr>
          <p:spPr>
            <a:xfrm rot="579577">
              <a:off x="2563045" y="4908692"/>
              <a:ext cx="179644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Economica"/>
                  <a:ea typeface="Economica"/>
                  <a:cs typeface="Economica"/>
                  <a:sym typeface="Economica"/>
                </a:rPr>
                <a:t>Syntactic Simplicity</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6"/>
          <p:cNvSpPr/>
          <p:nvPr/>
        </p:nvSpPr>
        <p:spPr>
          <a:xfrm>
            <a:off x="145774" y="6228522"/>
            <a:ext cx="11847443" cy="62947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557" name="Google Shape;557;p36" descr="The mostly complete chart of Neural Networks, explained | by Andrew Tch |  Towards Data Science"/>
          <p:cNvPicPr preferRelativeResize="0"/>
          <p:nvPr/>
        </p:nvPicPr>
        <p:blipFill rotWithShape="1">
          <a:blip r:embed="rId3">
            <a:alphaModFix/>
          </a:blip>
          <a:srcRect/>
          <a:stretch/>
        </p:blipFill>
        <p:spPr>
          <a:xfrm rot="-5400000">
            <a:off x="2817191" y="-1678609"/>
            <a:ext cx="6829287" cy="1024393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563" name="Google Shape;563;p37"/>
          <p:cNvSpPr txBox="1"/>
          <p:nvPr/>
        </p:nvSpPr>
        <p:spPr>
          <a:xfrm>
            <a:off x="2055613" y="613442"/>
            <a:ext cx="808077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Optimizers</a:t>
            </a:r>
            <a:endParaRPr/>
          </a:p>
        </p:txBody>
      </p:sp>
      <p:sp>
        <p:nvSpPr>
          <p:cNvPr id="564" name="Google Shape;564;p37"/>
          <p:cNvSpPr txBox="1"/>
          <p:nvPr/>
        </p:nvSpPr>
        <p:spPr>
          <a:xfrm>
            <a:off x="890337" y="1940249"/>
            <a:ext cx="10016362"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Keras Supports 8 Optimizers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 Stochastic Gradient Descent</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Momentum</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Ftrl (2010) = Follow the Regularized Leader</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Adagrad and Adadelta (2012) = Adaptive Gradient Descent</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(~2012) = Root Mean Squared propagation</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 (2015) = Adadelta / RMSProp with Momentum.</a:t>
            </a:r>
            <a:endParaRPr/>
          </a:p>
          <a:p>
            <a:pPr marL="1085850" marR="0" lvl="2"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Adamax, Nadam are extensions to Adam. </a:t>
            </a:r>
            <a:endParaRPr/>
          </a:p>
        </p:txBody>
      </p:sp>
      <p:pic>
        <p:nvPicPr>
          <p:cNvPr id="565" name="Google Shape;565;p37" descr="An Introduction To Surrogate Optimization: Intuition, illustration, case  study, and the code | by Shuai Guo | Towards Data Science"/>
          <p:cNvPicPr preferRelativeResize="0"/>
          <p:nvPr/>
        </p:nvPicPr>
        <p:blipFill rotWithShape="1">
          <a:blip r:embed="rId3">
            <a:alphaModFix/>
          </a:blip>
          <a:srcRect/>
          <a:stretch/>
        </p:blipFill>
        <p:spPr>
          <a:xfrm>
            <a:off x="7327726" y="2990673"/>
            <a:ext cx="4328525" cy="300824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8"/>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SGD: Gradient Descent</a:t>
            </a:r>
            <a:endParaRPr/>
          </a:p>
        </p:txBody>
      </p:sp>
      <p:sp>
        <p:nvSpPr>
          <p:cNvPr id="571" name="Google Shape;571;p38"/>
          <p:cNvSpPr txBox="1"/>
          <p:nvPr/>
        </p:nvSpPr>
        <p:spPr>
          <a:xfrm>
            <a:off x="890337" y="1940249"/>
            <a:ext cx="10016362" cy="45550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Types of GD</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Batch GD = Use all the available training data in each pass. </a:t>
            </a:r>
            <a:endParaRPr/>
          </a:p>
          <a:p>
            <a:pPr marL="1085850" marR="0" lvl="2"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Works well if the loss surface is smooth and lacks any saddle points / valleys.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Stochastic GD = Mini-batch with batch size = 1. </a:t>
            </a:r>
            <a:endParaRPr/>
          </a:p>
          <a:p>
            <a:pPr marL="1085850" marR="0" lvl="2"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If troughs / saddles exist, we move past them as our exploration of gradients for the model will vary withe a given observation that we are considering in an iteration. </a:t>
            </a:r>
            <a:endParaRPr/>
          </a:p>
          <a:p>
            <a:pPr marL="1085850" marR="0" lvl="2"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Computationally quite burdensome but performs well on non-linear problems (eventually).</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Mini-batch GD = What we have been doing so far (randomly split the data in each epoch, into folds, and then cycle over the folds for training).</a:t>
            </a:r>
            <a:endParaRPr/>
          </a:p>
          <a:p>
            <a:pPr marL="1085850" marR="0" lvl="2"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This is a happy-medium between batch and stochastic GD.</a:t>
            </a:r>
            <a:endParaRPr/>
          </a:p>
          <a:p>
            <a:pPr marL="1085850" marR="0" lvl="2"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1800" b="1">
                <a:solidFill>
                  <a:schemeClr val="dk1"/>
                </a:solidFill>
                <a:latin typeface="Quicksand"/>
                <a:ea typeface="Quicksand"/>
                <a:cs typeface="Quicksand"/>
                <a:sym typeface="Quicksand"/>
              </a:rPr>
              <a:t>Role of Batch Size</a:t>
            </a:r>
            <a:endParaRPr sz="1100" b="1">
              <a:solidFill>
                <a:schemeClr val="dk1"/>
              </a:solidFill>
              <a:latin typeface="Quicksand"/>
              <a:ea typeface="Quicksand"/>
              <a:cs typeface="Quicksand"/>
              <a:sym typeface="Quicksand"/>
            </a:endParaRPr>
          </a:p>
          <a:p>
            <a:pPr marL="742950" marR="0" lvl="1" indent="-2857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Empirically has been observed that smaller batches yield less overfitting (because of implicit noise in the training process – variance of the gradients obtained will go up). </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577" name="Google Shape;577;p39"/>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Batch (All) vs. Stochastic (1)</a:t>
            </a:r>
            <a:endParaRPr/>
          </a:p>
        </p:txBody>
      </p:sp>
      <p:sp>
        <p:nvSpPr>
          <p:cNvPr id="578" name="Google Shape;578;p39"/>
          <p:cNvSpPr txBox="1"/>
          <p:nvPr/>
        </p:nvSpPr>
        <p:spPr>
          <a:xfrm>
            <a:off x="802655" y="1843950"/>
            <a:ext cx="10016362"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Same Convergence </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If you have a convex surface, either approach will converge to the global optimum (no guarantee your problem is convex of course). Always converges at least to a local minimum.</a:t>
            </a:r>
            <a:endParaRPr/>
          </a:p>
          <a:p>
            <a:pPr marL="1085850" marR="0" lvl="2"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1800" b="1">
                <a:solidFill>
                  <a:schemeClr val="dk1"/>
                </a:solidFill>
                <a:latin typeface="Quicksand"/>
                <a:ea typeface="Quicksand"/>
                <a:cs typeface="Quicksand"/>
                <a:sym typeface="Quicksand"/>
              </a:rPr>
              <a:t>Tradeoffs</a:t>
            </a:r>
            <a:endParaRPr sz="1100" b="1">
              <a:solidFill>
                <a:schemeClr val="dk1"/>
              </a:solidFill>
              <a:latin typeface="Quicksand"/>
              <a:ea typeface="Quicksand"/>
              <a:cs typeface="Quicksand"/>
              <a:sym typeface="Quicksand"/>
            </a:endParaRPr>
          </a:p>
          <a:p>
            <a:pPr marL="742950" marR="0" lvl="1" indent="-2857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Batch, each step is slower, more computationally burdensome, but convergence with fewer iterations; Need to be able to hold the entire dataset in memory. </a:t>
            </a:r>
            <a:endParaRPr/>
          </a:p>
          <a:p>
            <a:pPr marL="742950" marR="0" lvl="1" indent="-2857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makes noisier updates, and requires more iterations to converge, but a single iteration is quick. Only need one observation in memory at a time. </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pic>
        <p:nvPicPr>
          <p:cNvPr id="579" name="Google Shape;579;p39"/>
          <p:cNvPicPr preferRelativeResize="0"/>
          <p:nvPr/>
        </p:nvPicPr>
        <p:blipFill rotWithShape="1">
          <a:blip r:embed="rId3">
            <a:alphaModFix/>
          </a:blip>
          <a:srcRect/>
          <a:stretch/>
        </p:blipFill>
        <p:spPr>
          <a:xfrm>
            <a:off x="4724398" y="4542061"/>
            <a:ext cx="2743201" cy="2179414"/>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Tensors</a:t>
            </a:r>
            <a:endParaRPr/>
          </a:p>
        </p:txBody>
      </p:sp>
      <p:pic>
        <p:nvPicPr>
          <p:cNvPr id="116" name="Google Shape;116;p4" descr="The Shape of Tensor. Tensors are the primary data structures… | by Schartz  Rehan | Medium"/>
          <p:cNvPicPr preferRelativeResize="0"/>
          <p:nvPr/>
        </p:nvPicPr>
        <p:blipFill rotWithShape="1">
          <a:blip r:embed="rId3">
            <a:alphaModFix/>
          </a:blip>
          <a:srcRect/>
          <a:stretch/>
        </p:blipFill>
        <p:spPr>
          <a:xfrm>
            <a:off x="2624674" y="1755837"/>
            <a:ext cx="6942651" cy="3698770"/>
          </a:xfrm>
          <a:prstGeom prst="rect">
            <a:avLst/>
          </a:prstGeom>
          <a:noFill/>
          <a:ln>
            <a:noFill/>
          </a:ln>
        </p:spPr>
      </p:pic>
      <p:sp>
        <p:nvSpPr>
          <p:cNvPr id="117" name="Google Shape;117;p4"/>
          <p:cNvSpPr txBox="1"/>
          <p:nvPr/>
        </p:nvSpPr>
        <p:spPr>
          <a:xfrm>
            <a:off x="2983264" y="5832696"/>
            <a:ext cx="62254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a:solidFill>
                  <a:schemeClr val="dk1"/>
                </a:solidFill>
                <a:latin typeface="Economica"/>
                <a:ea typeface="Economica"/>
                <a:cs typeface="Economica"/>
                <a:sym typeface="Economica"/>
              </a:rPr>
              <a:t>Question: </a:t>
            </a:r>
            <a:r>
              <a:rPr lang="en-US" sz="2000">
                <a:solidFill>
                  <a:schemeClr val="dk1"/>
                </a:solidFill>
                <a:latin typeface="Calibri"/>
                <a:ea typeface="Calibri"/>
                <a:cs typeface="Calibri"/>
                <a:sym typeface="Calibri"/>
              </a:rPr>
              <a:t>What sort of data (give an example) would be stored in a rank-3 tensor? How about a rank-4 tensor? </a:t>
            </a:r>
            <a:endParaRPr sz="2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585" name="Google Shape;585;p40"/>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Momentum</a:t>
            </a:r>
            <a:endParaRPr/>
          </a:p>
        </p:txBody>
      </p:sp>
      <p:sp>
        <p:nvSpPr>
          <p:cNvPr id="586" name="Google Shape;586;p40"/>
          <p:cNvSpPr txBox="1"/>
          <p:nvPr/>
        </p:nvSpPr>
        <p:spPr>
          <a:xfrm>
            <a:off x="802655" y="1843950"/>
            <a:ext cx="10016362" cy="17851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Getting Past Local Minima</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SGD gets stuck in local minima; the idea of momentum is to make updates be a function of current gradient*learning rate, as well as some fraction (decay) of the update you made last iteration.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This reduces updates to parameters where the gradients are flipping sign and amplifies updates to gradients that are going in a consistent direction (steeply descending). </a:t>
            </a:r>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pic>
        <p:nvPicPr>
          <p:cNvPr id="587" name="Google Shape;587;p40"/>
          <p:cNvPicPr preferRelativeResize="0"/>
          <p:nvPr/>
        </p:nvPicPr>
        <p:blipFill rotWithShape="1">
          <a:blip r:embed="rId3">
            <a:alphaModFix/>
          </a:blip>
          <a:srcRect/>
          <a:stretch/>
        </p:blipFill>
        <p:spPr>
          <a:xfrm>
            <a:off x="2241549" y="3629054"/>
            <a:ext cx="7708900" cy="3086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593" name="Google Shape;593;p41"/>
          <p:cNvSpPr txBox="1"/>
          <p:nvPr/>
        </p:nvSpPr>
        <p:spPr>
          <a:xfrm>
            <a:off x="2865521" y="586938"/>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FTRL</a:t>
            </a:r>
            <a:endParaRPr/>
          </a:p>
        </p:txBody>
      </p:sp>
      <p:sp>
        <p:nvSpPr>
          <p:cNvPr id="594" name="Google Shape;594;p41"/>
          <p:cNvSpPr txBox="1"/>
          <p:nvPr/>
        </p:nvSpPr>
        <p:spPr>
          <a:xfrm>
            <a:off x="802655" y="1843950"/>
            <a:ext cx="10016362"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Google Developed in 2010…</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This is an optimization technique that is used in “online” learning; it’s typically used in situations where your model training is happening continuously as new data arrives, and where drift might therefore happen.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It works well in situations where you have a ton of sparse features.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Was originally used for predicting conversion in online advertising systems. </a:t>
            </a:r>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pic>
        <p:nvPicPr>
          <p:cNvPr id="595" name="Google Shape;595;p41" descr="Follow The Leader Ducks&amp;quot; Greeting Card by videogamegenius | Redbubble"/>
          <p:cNvPicPr preferRelativeResize="0"/>
          <p:nvPr/>
        </p:nvPicPr>
        <p:blipFill rotWithShape="1">
          <a:blip r:embed="rId3">
            <a:alphaModFix/>
          </a:blip>
          <a:srcRect t="20640" b="21277"/>
          <a:stretch/>
        </p:blipFill>
        <p:spPr>
          <a:xfrm>
            <a:off x="4348748" y="3650106"/>
            <a:ext cx="3494501" cy="27062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601" name="Google Shape;601;p42"/>
          <p:cNvSpPr txBox="1"/>
          <p:nvPr/>
        </p:nvSpPr>
        <p:spPr>
          <a:xfrm>
            <a:off x="2436930" y="532426"/>
            <a:ext cx="731813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Adagrad &amp; Adadelta (RMS Prop)</a:t>
            </a:r>
            <a:endParaRPr/>
          </a:p>
        </p:txBody>
      </p:sp>
      <p:sp>
        <p:nvSpPr>
          <p:cNvPr id="602" name="Google Shape;602;p42"/>
          <p:cNvSpPr txBox="1"/>
          <p:nvPr/>
        </p:nvSpPr>
        <p:spPr>
          <a:xfrm>
            <a:off x="802655" y="1843950"/>
            <a:ext cx="10016362"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Adaptive Gradient Descent (Variable Learning Rate)</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high learning rate for features we have been updating very little so far (speed up movement through saddle points, for example). </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We implicitly apply a low learning rate for features we have been updating a lot so far.</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Technically learning rate is removed from the process, every update is a function of past updates. </a:t>
            </a:r>
            <a:endParaRPr/>
          </a:p>
          <a:p>
            <a:pPr marL="457200" marR="0" lvl="1" indent="0" algn="l" rtl="0">
              <a:spcBef>
                <a:spcPts val="0"/>
              </a:spcBef>
              <a:spcAft>
                <a:spcPts val="0"/>
              </a:spcAft>
              <a:buNone/>
            </a:pPr>
            <a:endParaRPr sz="1800" b="0" i="0" u="none" strike="noStrike" cap="none">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Adadelta</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Same idea but we use a sliding window of previous updates to determine magnitude of current updates (rather than all prior updates).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RMSProp is conceptually very similar but was independently developed (around the same time).</a:t>
            </a:r>
            <a:endParaRPr/>
          </a:p>
          <a:p>
            <a:pPr marL="171450" marR="0" lvl="0" indent="-57150" algn="l" rtl="0">
              <a:spcBef>
                <a:spcPts val="0"/>
              </a:spcBef>
              <a:spcAft>
                <a:spcPts val="0"/>
              </a:spcAft>
              <a:buClr>
                <a:schemeClr val="dk1"/>
              </a:buClr>
              <a:buSzPts val="1800"/>
              <a:buFont typeface="Arial"/>
              <a:buNone/>
            </a:pPr>
            <a:endParaRPr sz="180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609" name="Google Shape;609;p43"/>
          <p:cNvSpPr txBox="1"/>
          <p:nvPr/>
        </p:nvSpPr>
        <p:spPr>
          <a:xfrm>
            <a:off x="1267235" y="280722"/>
            <a:ext cx="965752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Recap</a:t>
            </a:r>
            <a:endParaRPr/>
          </a:p>
        </p:txBody>
      </p:sp>
      <p:sp>
        <p:nvSpPr>
          <p:cNvPr id="610" name="Google Shape;610;p43"/>
          <p:cNvSpPr txBox="1"/>
          <p:nvPr/>
        </p:nvSpPr>
        <p:spPr>
          <a:xfrm>
            <a:off x="1087814" y="1348800"/>
            <a:ext cx="10016362" cy="5509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Building Blocks of NNs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Tensors and Tensor Operations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Activation Functions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Loss Functions</a:t>
            </a:r>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Backpropagation: Derivatives, Gradients &amp; the Chain Rule</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Procedure of Minibatch Stochastic Gradient Descent</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Grab a batch of observations (samples)</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Predict their labels using current weights / bias terms.</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loss value. </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Calculate gradient of loss w.r.t. all weight / bias terms. </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Update each weight by subtracting its gradient*learning rate</a:t>
            </a:r>
            <a:endParaRPr/>
          </a:p>
          <a:p>
            <a:pPr marL="687388" marR="0" lvl="1" indent="-225425"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Cycle over the whole training dataset (each cycle is an epoch) repeatedly, until loss is small. </a:t>
            </a:r>
            <a:endParaRPr/>
          </a:p>
          <a:p>
            <a:pPr marL="0" marR="0" lvl="0" indent="0" algn="l" rtl="0">
              <a:spcBef>
                <a:spcPts val="0"/>
              </a:spcBef>
              <a:spcAft>
                <a:spcPts val="0"/>
              </a:spcAft>
              <a:buNone/>
            </a:pPr>
            <a:endParaRPr sz="1800">
              <a:solidFill>
                <a:schemeClr val="dk1"/>
              </a:solidFill>
              <a:latin typeface="Quicksand"/>
              <a:ea typeface="Quicksand"/>
              <a:cs typeface="Quicksand"/>
              <a:sym typeface="Quicksand"/>
            </a:endParaRPr>
          </a:p>
          <a:p>
            <a:pPr marL="628650" marR="0" lvl="1" indent="-57150" algn="l" rtl="0">
              <a:spcBef>
                <a:spcPts val="0"/>
              </a:spcBef>
              <a:spcAft>
                <a:spcPts val="0"/>
              </a:spcAft>
              <a:buClr>
                <a:schemeClr val="dk1"/>
              </a:buClr>
              <a:buSzPts val="1800"/>
              <a:buFont typeface="Arial"/>
              <a:buNone/>
            </a:pPr>
            <a:endParaRPr sz="1800" b="0" i="0" u="none" strike="noStrike" cap="none">
              <a:solidFill>
                <a:schemeClr val="dk1"/>
              </a:solidFill>
              <a:latin typeface="Quicksand"/>
              <a:ea typeface="Quicksand"/>
              <a:cs typeface="Quicksand"/>
              <a:sym typeface="Quicksand"/>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4" name="Google Shape;124;p5"/>
          <p:cNvSpPr txBox="1"/>
          <p:nvPr/>
        </p:nvSpPr>
        <p:spPr>
          <a:xfrm>
            <a:off x="2865519" y="393366"/>
            <a:ext cx="646095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Forward Pass</a:t>
            </a:r>
            <a:endParaRPr/>
          </a:p>
        </p:txBody>
      </p:sp>
      <p:pic>
        <p:nvPicPr>
          <p:cNvPr id="125" name="Google Shape;125;p5"/>
          <p:cNvPicPr preferRelativeResize="0"/>
          <p:nvPr/>
        </p:nvPicPr>
        <p:blipFill rotWithShape="1">
          <a:blip r:embed="rId3">
            <a:alphaModFix/>
          </a:blip>
          <a:srcRect/>
          <a:stretch/>
        </p:blipFill>
        <p:spPr>
          <a:xfrm>
            <a:off x="3200397" y="1720850"/>
            <a:ext cx="5791200" cy="4419600"/>
          </a:xfrm>
          <a:prstGeom prst="rect">
            <a:avLst/>
          </a:prstGeom>
          <a:noFill/>
          <a:ln>
            <a:noFill/>
          </a:ln>
        </p:spPr>
      </p:pic>
      <p:sp>
        <p:nvSpPr>
          <p:cNvPr id="126" name="Google Shape;126;p5"/>
          <p:cNvSpPr/>
          <p:nvPr/>
        </p:nvSpPr>
        <p:spPr>
          <a:xfrm>
            <a:off x="3419061" y="1616764"/>
            <a:ext cx="3975652" cy="23058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131"/>
        <p:cNvGrpSpPr/>
        <p:nvPr/>
      </p:nvGrpSpPr>
      <p:grpSpPr>
        <a:xfrm>
          <a:off x="0" y="0"/>
          <a:ext cx="0" cy="0"/>
          <a:chOff x="0" y="0"/>
          <a:chExt cx="0" cy="0"/>
        </a:xfrm>
      </p:grpSpPr>
      <p:sp>
        <p:nvSpPr>
          <p:cNvPr id="132" name="Google Shape;13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33" name="Google Shape;133;p6"/>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Neuron / Network Components</a:t>
            </a:r>
            <a:endParaRPr/>
          </a:p>
        </p:txBody>
      </p:sp>
      <p:pic>
        <p:nvPicPr>
          <p:cNvPr id="134" name="Google Shape;134;p6" descr="The Essential Guide to Neural Network Architectures"/>
          <p:cNvPicPr preferRelativeResize="0"/>
          <p:nvPr/>
        </p:nvPicPr>
        <p:blipFill rotWithShape="1">
          <a:blip r:embed="rId3">
            <a:alphaModFix/>
          </a:blip>
          <a:srcRect t="8483" b="16053"/>
          <a:stretch/>
        </p:blipFill>
        <p:spPr>
          <a:xfrm>
            <a:off x="2095418" y="1899488"/>
            <a:ext cx="8001164" cy="4090308"/>
          </a:xfrm>
          <a:prstGeom prst="rect">
            <a:avLst/>
          </a:prstGeom>
          <a:noFill/>
          <a:ln>
            <a:noFill/>
          </a:ln>
        </p:spPr>
      </p:pic>
      <p:sp>
        <p:nvSpPr>
          <p:cNvPr id="135" name="Google Shape;135;p6"/>
          <p:cNvSpPr txBox="1"/>
          <p:nvPr/>
        </p:nvSpPr>
        <p:spPr>
          <a:xfrm>
            <a:off x="5696647" y="5330262"/>
            <a:ext cx="622547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a:solidFill>
                  <a:schemeClr val="dk1"/>
                </a:solidFill>
                <a:latin typeface="Economica"/>
                <a:ea typeface="Economica"/>
                <a:cs typeface="Economica"/>
                <a:sym typeface="Economica"/>
              </a:rPr>
              <a:t>Question: </a:t>
            </a:r>
            <a:r>
              <a:rPr lang="en-US" sz="2000">
                <a:solidFill>
                  <a:schemeClr val="dk1"/>
                </a:solidFill>
                <a:latin typeface="Calibri"/>
                <a:ea typeface="Calibri"/>
                <a:cs typeface="Calibri"/>
                <a:sym typeface="Calibri"/>
              </a:rPr>
              <a:t>Which of these values are constants? </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Which are trainable parameters?</a:t>
            </a:r>
            <a:endParaRPr sz="2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9"/>
        </a:solidFill>
        <a:effectLst/>
      </p:bgPr>
    </p:bg>
    <p:spTree>
      <p:nvGrpSpPr>
        <p:cNvPr id="1" name="Shape 140"/>
        <p:cNvGrpSpPr/>
        <p:nvPr/>
      </p:nvGrpSpPr>
      <p:grpSpPr>
        <a:xfrm>
          <a:off x="0" y="0"/>
          <a:ext cx="0" cy="0"/>
          <a:chOff x="0" y="0"/>
          <a:chExt cx="0" cy="0"/>
        </a:xfrm>
      </p:grpSpPr>
      <p:sp>
        <p:nvSpPr>
          <p:cNvPr id="141" name="Google Shape;14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2" name="Google Shape;142;p7"/>
          <p:cNvSpPr txBox="1"/>
          <p:nvPr/>
        </p:nvSpPr>
        <p:spPr>
          <a:xfrm>
            <a:off x="2649625" y="758297"/>
            <a:ext cx="73325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Neuron / Network Components</a:t>
            </a:r>
            <a:endParaRPr/>
          </a:p>
        </p:txBody>
      </p:sp>
      <p:pic>
        <p:nvPicPr>
          <p:cNvPr id="143" name="Google Shape;143;p7" descr="The Essential Guide to Neural Network Architectures"/>
          <p:cNvPicPr preferRelativeResize="0"/>
          <p:nvPr/>
        </p:nvPicPr>
        <p:blipFill rotWithShape="1">
          <a:blip r:embed="rId3">
            <a:alphaModFix/>
          </a:blip>
          <a:srcRect t="8483" b="16053"/>
          <a:stretch/>
        </p:blipFill>
        <p:spPr>
          <a:xfrm>
            <a:off x="2095418" y="1899488"/>
            <a:ext cx="8001164" cy="4090308"/>
          </a:xfrm>
          <a:prstGeom prst="rect">
            <a:avLst/>
          </a:prstGeom>
          <a:noFill/>
          <a:ln>
            <a:noFill/>
          </a:ln>
        </p:spPr>
      </p:pic>
      <p:sp>
        <p:nvSpPr>
          <p:cNvPr id="144" name="Google Shape;144;p7"/>
          <p:cNvSpPr txBox="1"/>
          <p:nvPr/>
        </p:nvSpPr>
        <p:spPr>
          <a:xfrm>
            <a:off x="5696647" y="5330262"/>
            <a:ext cx="6225470"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a:solidFill>
                  <a:schemeClr val="dk1"/>
                </a:solidFill>
                <a:latin typeface="Economica"/>
                <a:ea typeface="Economica"/>
                <a:cs typeface="Economica"/>
                <a:sym typeface="Economica"/>
              </a:rPr>
              <a:t>Question: </a:t>
            </a:r>
            <a:r>
              <a:rPr lang="en-US" sz="2000" i="1">
                <a:solidFill>
                  <a:schemeClr val="dk1"/>
                </a:solidFill>
                <a:latin typeface="Calibri"/>
                <a:ea typeface="Calibri"/>
                <a:cs typeface="Calibri"/>
                <a:sym typeface="Calibri"/>
              </a:rPr>
              <a:t>What rank tensor are x, w and b here?</a:t>
            </a:r>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What will the shape of y be?</a:t>
            </a:r>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What is the order of operations in a forward pass?</a:t>
            </a:r>
            <a:endParaRPr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1742653" y="633011"/>
            <a:ext cx="870669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Multiplication</a:t>
            </a:r>
            <a:endParaRPr/>
          </a:p>
        </p:txBody>
      </p:sp>
      <p:pic>
        <p:nvPicPr>
          <p:cNvPr id="150" name="Google Shape;150;p8"/>
          <p:cNvPicPr preferRelativeResize="0"/>
          <p:nvPr/>
        </p:nvPicPr>
        <p:blipFill rotWithShape="1">
          <a:blip r:embed="rId3">
            <a:alphaModFix/>
          </a:blip>
          <a:srcRect/>
          <a:stretch/>
        </p:blipFill>
        <p:spPr>
          <a:xfrm>
            <a:off x="6096000" y="1775262"/>
            <a:ext cx="5395558" cy="4536882"/>
          </a:xfrm>
          <a:prstGeom prst="rect">
            <a:avLst/>
          </a:prstGeom>
          <a:noFill/>
          <a:ln>
            <a:noFill/>
          </a:ln>
          <a:effectLst>
            <a:outerShdw blurRad="292100" dist="139700" dir="2700000" algn="tl" rotWithShape="0">
              <a:srgbClr val="333333">
                <a:alpha val="64705"/>
              </a:srgbClr>
            </a:outerShdw>
          </a:effectLst>
        </p:spPr>
      </p:pic>
      <p:sp>
        <p:nvSpPr>
          <p:cNvPr id="151" name="Google Shape;151;p8"/>
          <p:cNvSpPr txBox="1"/>
          <p:nvPr/>
        </p:nvSpPr>
        <p:spPr>
          <a:xfrm>
            <a:off x="856936" y="2093314"/>
            <a:ext cx="3869553" cy="36625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Conformity of Shapes</a:t>
            </a:r>
            <a:endParaRPr/>
          </a:p>
          <a:p>
            <a:pPr marL="635000" marR="0" lvl="1" indent="-176212"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NCOL(X) == NROW(W)</a:t>
            </a:r>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Elements of Resulting Tensor are the Dot Product of X’s Rows and Y’s Columns</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Z[2,2] = X[2,:] · Y[:,2]</a:t>
            </a:r>
            <a:endParaRPr/>
          </a:p>
          <a:p>
            <a:pPr marL="628650" marR="0" lvl="1" indent="-44450" algn="l" rtl="0">
              <a:spcBef>
                <a:spcPts val="0"/>
              </a:spcBef>
              <a:spcAft>
                <a:spcPts val="0"/>
              </a:spcAft>
              <a:buClr>
                <a:schemeClr val="dk1"/>
              </a:buClr>
              <a:buSzPts val="2000"/>
              <a:buFont typeface="Arial"/>
              <a:buNone/>
            </a:pPr>
            <a:endParaRPr sz="2000" b="1" i="0" u="none" strike="noStrike" cap="none">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We Use This for Multiplication Step</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x*w calculations.</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sp>
        <p:nvSpPr>
          <p:cNvPr id="152" name="Google Shape;152;p8"/>
          <p:cNvSpPr txBox="1"/>
          <p:nvPr/>
        </p:nvSpPr>
        <p:spPr>
          <a:xfrm>
            <a:off x="129249" y="1204136"/>
            <a:ext cx="3869553" cy="307777"/>
          </a:xfrm>
          <a:prstGeom prst="rect">
            <a:avLst/>
          </a:prstGeom>
          <a:blipFill rotWithShape="1">
            <a:blip r:embed="rId4">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p:nvPr/>
        </p:nvSpPr>
        <p:spPr>
          <a:xfrm>
            <a:off x="2075144" y="586938"/>
            <a:ext cx="80417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Economica"/>
                <a:ea typeface="Economica"/>
                <a:cs typeface="Economica"/>
                <a:sym typeface="Economica"/>
              </a:rPr>
              <a:t>Matrix Addition (Broadcast)</a:t>
            </a:r>
            <a:endParaRPr/>
          </a:p>
        </p:txBody>
      </p:sp>
      <p:sp>
        <p:nvSpPr>
          <p:cNvPr id="159" name="Google Shape;159;p9"/>
          <p:cNvSpPr txBox="1"/>
          <p:nvPr/>
        </p:nvSpPr>
        <p:spPr>
          <a:xfrm>
            <a:off x="929424" y="1976448"/>
            <a:ext cx="3869553"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Shape of the Two Tensors Needs to Conform</a:t>
            </a:r>
            <a:endParaRPr/>
          </a:p>
          <a:p>
            <a:pPr marL="688975" marR="0" lvl="1" indent="-230187"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A + B will only work if A is cleanly divisible by B (or vice versa)</a:t>
            </a:r>
            <a:endParaRPr/>
          </a:p>
          <a:p>
            <a:pPr marL="0" marR="0" lvl="0" indent="0" algn="l" rtl="0">
              <a:spcBef>
                <a:spcPts val="0"/>
              </a:spcBef>
              <a:spcAft>
                <a:spcPts val="0"/>
              </a:spcAft>
              <a:buNone/>
            </a:pPr>
            <a:endParaRPr sz="2000" b="1">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Sum Element-wise</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2000"/>
              <a:buFont typeface="Arial"/>
              <a:buChar char="•"/>
            </a:pPr>
            <a:r>
              <a:rPr lang="en-US" sz="2000" b="0" i="0" u="none" strike="noStrike" cap="none">
                <a:solidFill>
                  <a:schemeClr val="dk1"/>
                </a:solidFill>
                <a:latin typeface="Quicksand"/>
                <a:ea typeface="Quicksand"/>
                <a:cs typeface="Quicksand"/>
                <a:sym typeface="Quicksand"/>
              </a:rPr>
              <a:t>Replicate B until it matches A’s dimensions, then perform element-wise addition.</a:t>
            </a:r>
            <a:endParaRPr/>
          </a:p>
          <a:p>
            <a:pPr marL="628650" marR="0" lvl="1" indent="-44450" algn="l" rtl="0">
              <a:spcBef>
                <a:spcPts val="0"/>
              </a:spcBef>
              <a:spcAft>
                <a:spcPts val="0"/>
              </a:spcAft>
              <a:buClr>
                <a:schemeClr val="dk1"/>
              </a:buClr>
              <a:buSzPts val="2000"/>
              <a:buFont typeface="Arial"/>
              <a:buNone/>
            </a:pPr>
            <a:endParaRPr sz="2000" b="1" i="0" u="none" strike="noStrike" cap="none">
              <a:solidFill>
                <a:schemeClr val="dk1"/>
              </a:solidFill>
              <a:latin typeface="Quicksand"/>
              <a:ea typeface="Quicksand"/>
              <a:cs typeface="Quicksand"/>
              <a:sym typeface="Quicksand"/>
            </a:endParaRPr>
          </a:p>
          <a:p>
            <a:pPr marL="0" marR="0" lvl="0" indent="0" algn="l" rtl="0">
              <a:spcBef>
                <a:spcPts val="0"/>
              </a:spcBef>
              <a:spcAft>
                <a:spcPts val="0"/>
              </a:spcAft>
              <a:buNone/>
            </a:pPr>
            <a:r>
              <a:rPr lang="en-US" sz="2000" b="1">
                <a:solidFill>
                  <a:schemeClr val="dk1"/>
                </a:solidFill>
                <a:latin typeface="Quicksand"/>
                <a:ea typeface="Quicksand"/>
                <a:cs typeface="Quicksand"/>
                <a:sym typeface="Quicksand"/>
              </a:rPr>
              <a:t>We Use This for the Addition Step</a:t>
            </a:r>
            <a:endParaRPr sz="1400">
              <a:solidFill>
                <a:schemeClr val="dk1"/>
              </a:solidFill>
              <a:latin typeface="Quicksand"/>
              <a:ea typeface="Quicksand"/>
              <a:cs typeface="Quicksand"/>
              <a:sym typeface="Quicksand"/>
            </a:endParaRPr>
          </a:p>
          <a:p>
            <a:pPr marL="628650" marR="0" lvl="1" indent="-171450" algn="l" rtl="0">
              <a:spcBef>
                <a:spcPts val="0"/>
              </a:spcBef>
              <a:spcAft>
                <a:spcPts val="0"/>
              </a:spcAft>
              <a:buClr>
                <a:schemeClr val="dk1"/>
              </a:buClr>
              <a:buSzPts val="1800"/>
              <a:buFont typeface="Arial"/>
              <a:buChar char="•"/>
            </a:pPr>
            <a:r>
              <a:rPr lang="en-US" sz="1800" b="0" i="0" u="none" strike="noStrike" cap="none">
                <a:solidFill>
                  <a:schemeClr val="dk1"/>
                </a:solidFill>
                <a:latin typeface="Quicksand"/>
                <a:ea typeface="Quicksand"/>
                <a:cs typeface="Quicksand"/>
                <a:sym typeface="Quicksand"/>
              </a:rPr>
              <a:t>Add x*w and b (bias) </a:t>
            </a:r>
            <a:endParaRPr/>
          </a:p>
          <a:p>
            <a:pPr marL="171450" marR="0" lvl="0" indent="-82550" algn="l" rtl="0">
              <a:spcBef>
                <a:spcPts val="0"/>
              </a:spcBef>
              <a:spcAft>
                <a:spcPts val="0"/>
              </a:spcAft>
              <a:buClr>
                <a:schemeClr val="dk1"/>
              </a:buClr>
              <a:buSzPts val="1400"/>
              <a:buFont typeface="Arial"/>
              <a:buNone/>
            </a:pPr>
            <a:endParaRPr sz="1400">
              <a:solidFill>
                <a:schemeClr val="dk1"/>
              </a:solidFill>
              <a:latin typeface="Quicksand"/>
              <a:ea typeface="Quicksand"/>
              <a:cs typeface="Quicksand"/>
              <a:sym typeface="Quicksand"/>
            </a:endParaRPr>
          </a:p>
        </p:txBody>
      </p:sp>
      <p:pic>
        <p:nvPicPr>
          <p:cNvPr id="160" name="Google Shape;160;p9" descr="Computation on Arrays: Broadcasting | Python Data Science Handbook"/>
          <p:cNvPicPr preferRelativeResize="0"/>
          <p:nvPr/>
        </p:nvPicPr>
        <p:blipFill rotWithShape="1">
          <a:blip r:embed="rId3">
            <a:alphaModFix/>
          </a:blip>
          <a:srcRect/>
          <a:stretch/>
        </p:blipFill>
        <p:spPr>
          <a:xfrm>
            <a:off x="5776176" y="1831966"/>
            <a:ext cx="5486400" cy="4114800"/>
          </a:xfrm>
          <a:prstGeom prst="rect">
            <a:avLst/>
          </a:prstGeom>
          <a:noFill/>
          <a:ln>
            <a:noFill/>
          </a:ln>
        </p:spPr>
      </p:pic>
      <p:sp>
        <p:nvSpPr>
          <p:cNvPr id="161" name="Google Shape;161;p9"/>
          <p:cNvSpPr txBox="1"/>
          <p:nvPr/>
        </p:nvSpPr>
        <p:spPr>
          <a:xfrm>
            <a:off x="129249" y="1204136"/>
            <a:ext cx="3869553" cy="307777"/>
          </a:xfrm>
          <a:prstGeom prst="rect">
            <a:avLst/>
          </a:prstGeom>
          <a:blipFill rotWithShape="1">
            <a:blip r:embed="rId4">
              <a:alphaModFix/>
            </a:blip>
            <a:stretch>
              <a:fillRect b="-7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4109</Words>
  <Application>Microsoft Macintosh PowerPoint</Application>
  <PresentationFormat>Widescreen</PresentationFormat>
  <Paragraphs>427</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Quicksand</vt:lpstr>
      <vt:lpstr>Calibri</vt:lpstr>
      <vt:lpstr>Garamond</vt:lpstr>
      <vt:lpstr>Economica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Gordon Burtch</dc:creator>
  <cp:lastModifiedBy>Burtch, David Gordon</cp:lastModifiedBy>
  <cp:revision>3</cp:revision>
  <dcterms:created xsi:type="dcterms:W3CDTF">2019-12-28T13:51:56Z</dcterms:created>
  <dcterms:modified xsi:type="dcterms:W3CDTF">2023-03-28T13:33:07Z</dcterms:modified>
</cp:coreProperties>
</file>